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7" r:id="rId1"/>
    <p:sldMasterId id="2147483708" r:id="rId2"/>
  </p:sldMasterIdLst>
  <p:notesMasterIdLst>
    <p:notesMasterId r:id="rId9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47"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Lst>
  <p:sldSz cx="9144000" cy="5143500" type="screen16x9"/>
  <p:notesSz cx="6858000" cy="9144000"/>
  <p:embeddedFontLst>
    <p:embeddedFont>
      <p:font typeface="Inconsolata" pitchFamily="49" charset="77"/>
      <p:regular r:id="rId96"/>
      <p:bold r:id="rId97"/>
    </p:embeddedFont>
    <p:embeddedFont>
      <p:font typeface="Roboto" panose="02000000000000000000" pitchFamily="2" charset="0"/>
      <p:regular r:id="rId98"/>
      <p:bold r:id="rId99"/>
      <p:italic r:id="rId100"/>
      <p:boldItalic r:id="rId101"/>
    </p:embeddedFont>
    <p:embeddedFont>
      <p:font typeface="Roboto Light" panose="02000000000000000000" pitchFamily="2" charset="0"/>
      <p:regular r:id="rId102"/>
      <p:bold r:id="rId103"/>
      <p:italic r:id="rId104"/>
      <p:boldItalic r:id="rId105"/>
    </p:embeddedFont>
    <p:embeddedFont>
      <p:font typeface="Roboto Medium" panose="02000000000000000000" pitchFamily="2" charset="0"/>
      <p:regular r:id="rId106"/>
      <p:bold r:id="rId107"/>
      <p:italic r:id="rId108"/>
      <p:boldItalic r:id="rId109"/>
    </p:embeddedFont>
    <p:embeddedFont>
      <p:font typeface="Roboto Thin" panose="02000000000000000000" pitchFamily="2"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1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A61965-A3D1-4717-9202-E586F461C878}">
  <a:tblStyle styleId="{D5A61965-A3D1-4717-9202-E586F461C8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60" d="100"/>
          <a:sy n="160" d="100"/>
        </p:scale>
        <p:origin x="240" y="168"/>
      </p:cViewPr>
      <p:guideLst>
        <p:guide pos="414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7.fntdata"/><Relationship Id="rId16" Type="http://schemas.openxmlformats.org/officeDocument/2006/relationships/slide" Target="slides/slide14.xml"/><Relationship Id="rId107" Type="http://schemas.openxmlformats.org/officeDocument/2006/relationships/font" Target="fonts/font1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5.fntdata"/><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406ab4c8e3_2_3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g406ab4c8e3_2_30: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51" name="Google Shape;1051;g406ab4c8e3_2_30: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406ab4c8e3_2_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126" name="Google Shape;1126;g406ab4c8e3_2_7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406ab4c8e3_2_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133" name="Google Shape;1133;g406ab4c8e3_2_8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406ab4c8e3_2_8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g406ab4c8e3_2_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41" name="Google Shape;1141;g406ab4c8e3_2_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406ab4c8e3_2_9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8" name="Google Shape;1148;g406ab4c8e3_2_9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49" name="Google Shape;1149;g406ab4c8e3_2_9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406ab4c8e3_2_10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8" name="Google Shape;1158;g406ab4c8e3_2_10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59" name="Google Shape;1159;g406ab4c8e3_2_10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406ab4c8e3_2_11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g406ab4c8e3_2_11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70" name="Google Shape;1170;g406ab4c8e3_2_11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4c573953b3_0_20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4c573953b3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4c573953b3_0_20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4c573953b3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4ed8686b0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4ed8686b0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54f9936532_0_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12" name="Google Shape;1212;g54f9936532_0_0: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406ab4c8e3_2_3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shutterstock_318903803</a:t>
            </a:r>
            <a:endParaRPr/>
          </a:p>
        </p:txBody>
      </p:sp>
      <p:sp>
        <p:nvSpPr>
          <p:cNvPr id="1058" name="Google Shape;1058;g406ab4c8e3_2_3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406ab4c8e3_2_13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2" name="Google Shape;1232;g406ab4c8e3_2_137: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33" name="Google Shape;1233;g406ab4c8e3_2_137: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406ab4c8e3_2_14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g406ab4c8e3_2_14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40" name="Google Shape;1240;g406ab4c8e3_2_14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406ab4c8e3_2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46" name="Google Shape;1246;g406ab4c8e3_2_148: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406ab4c8e3_2_1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2" name="Google Shape;1252;g406ab4c8e3_2_15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406ab4c8e3_2_1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58" name="Google Shape;1258;g406ab4c8e3_2_160: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406ab4c8e3_2_16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66" name="Google Shape;1266;g406ab4c8e3_2_16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406ab4c8e3_2_17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76" name="Google Shape;1276;g406ab4c8e3_2_17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406ab4c8e3_2_1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292" name="Google Shape;1292;g406ab4c8e3_2_177: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406ab4c8e3_2_18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0" name="Google Shape;1300;g406ab4c8e3_2_18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4c573953b3_0_223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08" name="Google Shape;1308;g4c573953b3_0_2237: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406ab4c8e3_2_4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shutterstock_443777587</a:t>
            </a:r>
            <a:endParaRPr/>
          </a:p>
        </p:txBody>
      </p:sp>
      <p:sp>
        <p:nvSpPr>
          <p:cNvPr id="1064" name="Google Shape;1064;g406ab4c8e3_2_4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406ab4c8e3_2_1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26" name="Google Shape;1326;g406ab4c8e3_2_193: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406ab4c8e3_2_19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3" name="Google Shape;1333;g406ab4c8e3_2_19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406ab4c8e3_2_20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39" name="Google Shape;1339;g406ab4c8e3_2_20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4c573953b3_0_226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0" name="Google Shape;1350;g4c573953b3_0_2269: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4c573953b3_0_228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57" name="Google Shape;1357;g4c573953b3_0_2280: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4c573953b3_0_22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solidFill>
                <a:schemeClr val="dk1"/>
              </a:solidFill>
              <a:latin typeface="Calibri"/>
              <a:ea typeface="Calibri"/>
              <a:cs typeface="Calibri"/>
              <a:sym typeface="Calibri"/>
            </a:endParaRPr>
          </a:p>
        </p:txBody>
      </p:sp>
      <p:sp>
        <p:nvSpPr>
          <p:cNvPr id="1366" name="Google Shape;1366;g4c573953b3_0_2295: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4c573953b3_0_231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374" name="Google Shape;1374;g4c573953b3_0_2310: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406ab4c8e3_2_27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81" name="Google Shape;1381;g406ab4c8e3_2_279: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406ab4c8e3_2_284: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9" name="Google Shape;1389;g406ab4c8e3_2_284: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390" name="Google Shape;1390;g406ab4c8e3_2_284: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4d6c27cb11_0_109: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g4d6c27cb11_0_109: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02" name="Google Shape;1402;g4d6c27cb11_0_109: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406ab4c8e3_2_4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t>shutterstock_333221423</a:t>
            </a:r>
            <a:endParaRPr/>
          </a:p>
        </p:txBody>
      </p:sp>
      <p:sp>
        <p:nvSpPr>
          <p:cNvPr id="1070" name="Google Shape;1070;g406ab4c8e3_2_4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4d6c27cb11_0_128: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5" name="Google Shape;1415;g4d6c27cb11_0_12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416" name="Google Shape;1416;g4d6c27cb11_0_12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4d6c27cb11_0_14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34" name="Google Shape;1434;g4d6c27cb11_0_148: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4c573953b3_0_231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42" name="Google Shape;1442;g4c573953b3_0_2316: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4c573953b3_0_232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53" name="Google Shape;1453;g4c573953b3_0_2329: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4c573953b3_0_23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66" name="Google Shape;1466;g4c573953b3_0_2377: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4c573953b3_0_240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
        <p:nvSpPr>
          <p:cNvPr id="1484" name="Google Shape;1484;g4c573953b3_0_2401: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4d6c27cb11_0_15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495" name="Google Shape;1495;g4d6c27cb11_0_156: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4d6c27cb11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4d6c27cb11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4d6c27cb11_0_47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11" name="Google Shape;1511;g4d6c27cb11_0_476: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4d6c27cb11_0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4d6c27cb11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06ab4c8e3_2_5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077" name="Google Shape;1077;g406ab4c8e3_2_5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4d6c27cb11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4d6c27cb1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4d6c27cb11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4d6c27cb11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4d6c27cb11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4d6c27cb1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4d6c27cb11_0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4d6c27cb11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406ab4c8e3_2_48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g406ab4c8e3_2_48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74" name="Google Shape;1574;g406ab4c8e3_2_48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06ab4c8e3_2_49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1" name="Google Shape;1581;g406ab4c8e3_2_49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406ab4c8e3_2_49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587" name="Google Shape;1587;g406ab4c8e3_2_49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4d6c27cb11_0_181: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3" name="Google Shape;1593;g4d6c27cb11_0_181: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7:00 – 7:05</a:t>
            </a:r>
            <a:endParaRPr sz="1300"/>
          </a:p>
        </p:txBody>
      </p:sp>
      <p:sp>
        <p:nvSpPr>
          <p:cNvPr id="1594" name="Google Shape;1594;g4d6c27cb11_0_181: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406ab4c8e3_2_50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05" name="Google Shape;1605;g406ab4c8e3_2_505: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406ab4c8e3_2_51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14" name="Google Shape;1614;g406ab4c8e3_2_511: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06ab4c8e3_2_5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06ab4c8e3_2_56: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084" name="Google Shape;1084;g406ab4c8e3_2_56: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4d6c27cb11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4d6c27cb1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4ed8686b0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4ed8686b0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406ab4c8e3_2_5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45" name="Google Shape;1645;g406ab4c8e3_2_5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406ab4c8e3_2_538: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68" name="Google Shape;1668;g406ab4c8e3_2_5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406ab4c8e3_2_5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74" name="Google Shape;1674;g406ab4c8e3_2_5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406ab4c8e3_2_54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0" name="Google Shape;1680;g406ab4c8e3_2_54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406ab4c8e3_2_55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88" name="Google Shape;1688;g406ab4c8e3_2_55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406ab4c8e3_2_5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697" name="Google Shape;1697;g406ab4c8e3_2_5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406ab4c8e3_2_5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05" name="Google Shape;1705;g406ab4c8e3_2_566: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406ab4c8e3_2_57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13" name="Google Shape;1713;g406ab4c8e3_2_57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c573953b3_0_202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091" name="Google Shape;1091;g4c573953b3_0_2024:notes"/>
          <p:cNvSpPr>
            <a:spLocks noGrp="1" noRot="1" noChangeAspect="1"/>
          </p:cNvSpPr>
          <p:nvPr>
            <p:ph type="sldImg" idx="2"/>
          </p:nvPr>
        </p:nvSpPr>
        <p:spPr>
          <a:xfrm>
            <a:off x="428625" y="684893"/>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4ed8686b0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1" name="Google Shape;1721;g4ed8686b0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4fa54ed34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4fa54ed34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406ab4c8e3_2_584: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61" name="Google Shape;1761;g406ab4c8e3_2_58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406ab4c8e3_2_58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0" name="Google Shape;1770;g406ab4c8e3_2_58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406ab4c8e3_2_59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776" name="Google Shape;1776;g406ab4c8e3_2_59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4ed8686b0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2" name="Google Shape;1782;g4ed8686b0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4ed8686b0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4ed8686b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510f07db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510f07db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4fa54ed34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4fa54ed34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406ab4c8e3_2_613: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2" name="Google Shape;1832;g406ab4c8e3_2_61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406ab4c8e3_2_66: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113" name="Google Shape;1113;g406ab4c8e3_2_66: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406ab4c8e3_2_61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38" name="Google Shape;1838;g406ab4c8e3_2_61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406ab4c8e3_2_621: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44" name="Google Shape;1844;g406ab4c8e3_2_621: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406ab4c8e3_2_62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50" name="Google Shape;1850;g406ab4c8e3_2_62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406ab4c8e3_2_63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61" name="Google Shape;1861;g406ab4c8e3_2_6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406ab4c8e3_2_642: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67" name="Google Shape;1867;g406ab4c8e3_2_64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406ab4c8e3_2_649: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76" name="Google Shape;1876;g406ab4c8e3_2_649: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406ab4c8e3_2_655: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83" name="Google Shape;1883;g406ab4c8e3_2_655: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406ab4c8e3_2_660: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898" name="Google Shape;1898;g406ab4c8e3_2_66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510f07db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7" name="Google Shape;1907;g510f07db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406ab4c8e3_2_67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918" name="Google Shape;1918;g406ab4c8e3_2_67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406ab4c8e3_2_72:notes"/>
          <p:cNvSpPr>
            <a:spLocks noGrp="1" noRot="1" noChangeAspect="1"/>
          </p:cNvSpPr>
          <p:nvPr>
            <p:ph type="sldImg" idx="2"/>
          </p:nvPr>
        </p:nvSpPr>
        <p:spPr>
          <a:xfrm>
            <a:off x="428625" y="684893"/>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9" name="Google Shape;1119;g406ab4c8e3_2_72: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20" name="Google Shape;1120;g406ab4c8e3_2_72: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406ab4c8e3_2_68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5" name="Google Shape;1925;g406ab4c8e3_2_683: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26" name="Google Shape;1926;g406ab4c8e3_2_683: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91</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0"/>
        <p:cNvGrpSpPr/>
        <p:nvPr/>
      </p:nvGrpSpPr>
      <p:grpSpPr>
        <a:xfrm>
          <a:off x="0" y="0"/>
          <a:ext cx="0" cy="0"/>
          <a:chOff x="0" y="0"/>
          <a:chExt cx="0" cy="0"/>
        </a:xfrm>
      </p:grpSpPr>
      <p:sp>
        <p:nvSpPr>
          <p:cNvPr id="1931" name="Google Shape;1931;g406ab4c8e3_2_68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2" name="Google Shape;1932;g406ab4c8e3_2_688:notes"/>
          <p:cNvSpPr txBox="1">
            <a:spLocks noGrp="1"/>
          </p:cNvSpPr>
          <p:nvPr>
            <p:ph type="body" idx="1"/>
          </p:nvPr>
        </p:nvSpPr>
        <p:spPr>
          <a:xfrm>
            <a:off x="685800" y="4343400"/>
            <a:ext cx="5486400" cy="4114800"/>
          </a:xfrm>
          <a:prstGeom prst="rect">
            <a:avLst/>
          </a:prstGeom>
          <a:noFill/>
          <a:ln>
            <a:noFill/>
          </a:ln>
        </p:spPr>
        <p:txBody>
          <a:bodyPr spcFirstLastPara="1" wrap="square" lIns="90225" tIns="45100" rIns="90225" bIns="45100" anchor="t"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33" name="Google Shape;1933;g406ab4c8e3_2_688:notes"/>
          <p:cNvSpPr txBox="1">
            <a:spLocks noGrp="1"/>
          </p:cNvSpPr>
          <p:nvPr>
            <p:ph type="sldNum" idx="12"/>
          </p:nvPr>
        </p:nvSpPr>
        <p:spPr>
          <a:xfrm>
            <a:off x="3884613" y="8685214"/>
            <a:ext cx="2971800" cy="457200"/>
          </a:xfrm>
          <a:prstGeom prst="rect">
            <a:avLst/>
          </a:prstGeom>
          <a:noFill/>
          <a:ln>
            <a:noFill/>
          </a:ln>
        </p:spPr>
        <p:txBody>
          <a:bodyPr spcFirstLastPara="1" wrap="square" lIns="90225" tIns="45100" rIns="90225" bIns="451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92</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8" name="Google Shape;68;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73" name="Google Shape;73;p1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9" name="Google Shape;79;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 name="Google Shape;80;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 name="Google Shape;81;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84" name="Google Shape;84;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 name="Google Shape;92;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4" name="Google Shape;94;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95" name="Google Shape;95;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3" name="Google Shape;103;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 name="Google Shape;109;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 name="Google Shape;112;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 name="Google Shape;113;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6" name="Google Shape;116;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 name="Google Shape;117;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8" name="Google Shape;118;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22" name="Google Shape;122;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 name="Google Shape;123;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6" name="Google Shape;126;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8" name="Google Shape;128;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7" name="Google Shape;13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8" name="Google Shape;13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 name="Google Shape;14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46" name="Google Shape;146;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8" name="Google Shape;14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52" name="Google Shape;152;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 name="Google Shape;15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 name="Google Shape;15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7" name="Google Shape;157;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 name="Google Shape;159;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5" name="Google Shape;165;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 name="Google Shape;166;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8" name="Google Shape;168;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 name="Google Shape;169;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 name="Google Shape;172;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 name="Google Shape;174;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5" name="Google Shape;175;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 name="Google Shape;176;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 name="Google Shape;17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 name="Google Shape;179;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7" name="Google Shape;187;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89" name="Google Shape;189;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 name="Google Shape;190;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91"/>
        <p:cNvGrpSpPr/>
        <p:nvPr/>
      </p:nvGrpSpPr>
      <p:grpSpPr>
        <a:xfrm>
          <a:off x="0" y="0"/>
          <a:ext cx="0" cy="0"/>
          <a:chOff x="0" y="0"/>
          <a:chExt cx="0" cy="0"/>
        </a:xfrm>
      </p:grpSpPr>
      <p:sp>
        <p:nvSpPr>
          <p:cNvPr id="192" name="Google Shape;192;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93" name="Google Shape;193;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95" name="Google Shape;195;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96" name="Google Shape;196;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 name="Google Shape;198;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9" name="Google Shape;199;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 name="Google Shape;200;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 name="Google Shape;204;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 name="Google Shape;222;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 name="Google Shape;226;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 name="Google Shape;227;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2" name="Google Shape;23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3" name="Google Shape;23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5" name="Google Shape;23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 name="Google Shape;254;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 name="Google Shape;2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 name="Google Shape;2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 name="Google Shape;2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 name="Google Shape;2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 name="Google Shape;294;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 name="Google Shape;295;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1" name="Google Shape;301;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2" name="Google Shape;302;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4" name="Google Shape;304;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 name="Google Shape;332;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 name="Google Shape;33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8" name="Google Shape;33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1" name="Google Shape;34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76"/>
        <p:cNvGrpSpPr/>
        <p:nvPr/>
      </p:nvGrpSpPr>
      <p:grpSpPr>
        <a:xfrm>
          <a:off x="0" y="0"/>
          <a:ext cx="0" cy="0"/>
          <a:chOff x="0" y="0"/>
          <a:chExt cx="0" cy="0"/>
        </a:xfrm>
      </p:grpSpPr>
      <p:sp>
        <p:nvSpPr>
          <p:cNvPr id="377" name="Google Shape;377;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 name="Google Shape;430;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 name="Google Shape;435;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 name="Google Shape;439;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 name="Google Shape;440;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 name="Google Shape;445;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 name="Google Shape;455;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0" name="Google Shape;460;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70"/>
        <p:cNvGrpSpPr/>
        <p:nvPr/>
      </p:nvGrpSpPr>
      <p:grpSpPr>
        <a:xfrm>
          <a:off x="0" y="0"/>
          <a:ext cx="0" cy="0"/>
          <a:chOff x="0" y="0"/>
          <a:chExt cx="0" cy="0"/>
        </a:xfrm>
      </p:grpSpPr>
      <p:sp>
        <p:nvSpPr>
          <p:cNvPr id="471" name="Google Shape;471;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7" name="Google Shape;497;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8" name="Google Shape;498;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0" name="Google Shape;500;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4" name="Google Shape;504;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12"/>
        <p:cNvGrpSpPr/>
        <p:nvPr/>
      </p:nvGrpSpPr>
      <p:grpSpPr>
        <a:xfrm>
          <a:off x="0" y="0"/>
          <a:ext cx="0" cy="0"/>
          <a:chOff x="0" y="0"/>
          <a:chExt cx="0" cy="0"/>
        </a:xfrm>
      </p:grpSpPr>
      <p:sp>
        <p:nvSpPr>
          <p:cNvPr id="513" name="Google Shape;51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36" name="Google Shape;536;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3" name="Google Shape;54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4" name="Google Shape;544;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6" name="Google Shape;546;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 name="Google Shape;547;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 name="Google Shape;553;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4" name="Google Shape;554;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2" name="Google Shape;56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3" name="Google Shape;56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5" name="Google Shape;56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 name="Google Shape;56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 name="Google Shape;57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3" name="Google Shape;57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1" name="Google Shape;58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2" name="Google Shape;58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4" name="Google Shape;58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 name="Google Shape;58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2" name="Google Shape;592;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 name="Google Shape;60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1" name="Google Shape;60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3" name="Google Shape;60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 name="Google Shape;60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1" name="Google Shape;61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9" name="Google Shape;61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0" name="Google Shape;62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22" name="Google Shape;62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8" name="Google Shape;62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32" name="Google Shape;63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1" name="Google Shape;64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2" name="Google Shape;64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4" name="Google Shape;64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4" name="Google Shape;654;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3" name="Google Shape;66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4" name="Google Shape;66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6" name="Google Shape;66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8" name="Google Shape;668;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6" name="Google Shape;676;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4" name="Google Shape;694;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8" name="Google Shape;698;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7" name="Google Shape;707;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8" name="Google Shape;708;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0" name="Google Shape;710;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2" name="Google Shape;712;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9" name="Google Shape;719;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2" name="Google Shape;722;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2" name="Google Shape;73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3" name="Google Shape;733;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5" name="Google Shape;73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6" name="Google Shape;736;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7" name="Google Shape;747;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7" name="Google Shape;757;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8" name="Google Shape;758;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0" name="Google Shape;760;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2" name="Google Shape;772;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1" name="Google Shape;781;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2" name="Google Shape;782;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3" name="Google Shape;783;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5" name="Google Shape;785;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7" name="Google Shape;807;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8" name="Google Shape;808;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0" name="Google Shape;810;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8" name="Google Shape;818;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4" name="Google Shape;824;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5" name="Google Shape;835;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6" name="Google Shape;836;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8" name="Google Shape;83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4" name="Google Shape;844;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6" name="Google Shape;846;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2" name="Google Shape;852;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0" name="Google Shape;88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1" name="Google Shape;89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2" name="Google Shape;892;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4" name="Google Shape;894;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5" name="Google Shape;895;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6" name="Google Shape;896;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8" name="Google Shape;908;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15"/>
        <p:cNvGrpSpPr/>
        <p:nvPr/>
      </p:nvGrpSpPr>
      <p:grpSpPr>
        <a:xfrm>
          <a:off x="0" y="0"/>
          <a:ext cx="0" cy="0"/>
          <a:chOff x="0" y="0"/>
          <a:chExt cx="0" cy="0"/>
        </a:xfrm>
      </p:grpSpPr>
      <p:sp>
        <p:nvSpPr>
          <p:cNvPr id="916" name="Google Shape;916;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8" name="Google Shape;918;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19" name="Google Shape;919;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1" name="Google Shape;921;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0" name="Google Shape;930;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4" name="Google Shape;934;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8" name="Google Shape;938;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46"/>
        <p:cNvGrpSpPr/>
        <p:nvPr/>
      </p:nvGrpSpPr>
      <p:grpSpPr>
        <a:xfrm>
          <a:off x="0" y="0"/>
          <a:ext cx="0" cy="0"/>
          <a:chOff x="0" y="0"/>
          <a:chExt cx="0" cy="0"/>
        </a:xfrm>
      </p:grpSpPr>
      <p:sp>
        <p:nvSpPr>
          <p:cNvPr id="947" name="Google Shape;947;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9" name="Google Shape;949;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0" name="Google Shape;950;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2" name="Google Shape;952;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5" name="Google Shape;965;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9" name="Google Shape;969;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77"/>
        <p:cNvGrpSpPr/>
        <p:nvPr/>
      </p:nvGrpSpPr>
      <p:grpSpPr>
        <a:xfrm>
          <a:off x="0" y="0"/>
          <a:ext cx="0" cy="0"/>
          <a:chOff x="0" y="0"/>
          <a:chExt cx="0" cy="0"/>
        </a:xfrm>
      </p:grpSpPr>
      <p:sp>
        <p:nvSpPr>
          <p:cNvPr id="978" name="Google Shape;978;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80" name="Google Shape;980;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81" name="Google Shape;981;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83" name="Google Shape;983;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0" name="Google Shape;990;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2" name="Google Shape;992;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008"/>
        <p:cNvGrpSpPr/>
        <p:nvPr/>
      </p:nvGrpSpPr>
      <p:grpSpPr>
        <a:xfrm>
          <a:off x="0" y="0"/>
          <a:ext cx="0" cy="0"/>
          <a:chOff x="0" y="0"/>
          <a:chExt cx="0" cy="0"/>
        </a:xfrm>
      </p:grpSpPr>
      <p:sp>
        <p:nvSpPr>
          <p:cNvPr id="1009" name="Google Shape;100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0" name="Google Shape;101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11" name="Google Shape;101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12" name="Google Shape;101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14" name="Google Shape;101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5" name="Google Shape;1015;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7" name="Google Shape;1017;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1" name="Google Shape;1021;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3" name="Google Shape;1023;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31" name="Google Shape;1031;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041" name="Google Shape;1041;p60"/>
          <p:cNvSpPr txBox="1">
            <a:spLocks noGrp="1"/>
          </p:cNvSpPr>
          <p:nvPr>
            <p:ph type="title"/>
          </p:nvPr>
        </p:nvSpPr>
        <p:spPr>
          <a:xfrm>
            <a:off x="304800" y="0"/>
            <a:ext cx="5470526" cy="49039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1042" name="Google Shape;1042;p60"/>
          <p:cNvCxnSpPr/>
          <p:nvPr/>
        </p:nvCxnSpPr>
        <p:spPr>
          <a:xfrm>
            <a:off x="0" y="490391"/>
            <a:ext cx="9144000" cy="0"/>
          </a:xfrm>
          <a:prstGeom prst="straightConnector1">
            <a:avLst/>
          </a:prstGeom>
          <a:noFill/>
          <a:ln w="41275" cap="flat" cmpd="sng">
            <a:solidFill>
              <a:srgbClr val="C83232"/>
            </a:solidFill>
            <a:prstDash val="solid"/>
            <a:miter lim="800000"/>
            <a:headEnd type="none" w="sm" len="sm"/>
            <a:tailEnd type="none" w="sm" len="sm"/>
          </a:ln>
        </p:spPr>
      </p:cxnSp>
      <p:sp>
        <p:nvSpPr>
          <p:cNvPr id="1043" name="Google Shape;1043;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4"/>
        <p:cNvGrpSpPr/>
        <p:nvPr/>
      </p:nvGrpSpPr>
      <p:grpSpPr>
        <a:xfrm>
          <a:off x="0" y="0"/>
          <a:ext cx="0" cy="0"/>
          <a:chOff x="0" y="0"/>
          <a:chExt cx="0" cy="0"/>
        </a:xfrm>
      </p:grpSpPr>
      <p:sp>
        <p:nvSpPr>
          <p:cNvPr id="1045" name="Google Shape;1045;p6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6" name="Google Shape;1046;p6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7" name="Google Shape;1047;p6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hyperlink" Target="http://www.designbygrid.com/" TargetMode="External"/><Relationship Id="rId3" Type="http://schemas.openxmlformats.org/officeDocument/2006/relationships/hyperlink" Target="https://balsamiq.com/" TargetMode="External"/><Relationship Id="rId7" Type="http://schemas.openxmlformats.org/officeDocument/2006/relationships/hyperlink" Target="http://bit.ly/1sjYaFC"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hyperlink" Target="https://guideguide.me/" TargetMode="External"/><Relationship Id="rId5" Type="http://schemas.openxmlformats.org/officeDocument/2006/relationships/hyperlink" Target="http://960.gs/"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8.xml"/><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hyperlink" Target="http://www.lipsum.com/" TargetMode="External"/><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8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62.jp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hyperlink" Target="http://www.viewportemulator.com/" TargetMode="External"/><Relationship Id="rId2" Type="http://schemas.openxmlformats.org/officeDocument/2006/relationships/notesSlide" Target="../notesSlides/notesSlide89.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Lesson 2.3</a:t>
            </a:r>
            <a:endParaRPr/>
          </a:p>
        </p:txBody>
      </p:sp>
      <p:sp>
        <p:nvSpPr>
          <p:cNvPr id="1054" name="Google Shape;1054;p62"/>
          <p:cNvSpPr txBox="1">
            <a:spLocks noGrp="1"/>
          </p:cNvSpPr>
          <p:nvPr>
            <p:ph type="title" idx="2"/>
          </p:nvPr>
        </p:nvSpPr>
        <p:spPr>
          <a:xfrm>
            <a:off x="274350" y="1571100"/>
            <a:ext cx="8595300" cy="15054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Bootstrap Layouts and Responsive Designs</a:t>
            </a:r>
            <a:endParaRPr/>
          </a:p>
        </p:txBody>
      </p:sp>
      <p:sp>
        <p:nvSpPr>
          <p:cNvPr id="1055" name="Google Shape;1055;p62"/>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7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a:p>
        </p:txBody>
      </p:sp>
      <p:sp>
        <p:nvSpPr>
          <p:cNvPr id="1129" name="Google Shape;1129;p7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The Pains of Homework #1</a:t>
            </a:r>
            <a:endParaRPr sz="3000" b="1"/>
          </a:p>
          <a:p>
            <a:pPr marL="0" lvl="0" indent="0" algn="l" rtl="0">
              <a:spcBef>
                <a:spcPts val="0"/>
              </a:spcBef>
              <a:spcAft>
                <a:spcPts val="0"/>
              </a:spcAft>
              <a:buNone/>
            </a:pPr>
            <a:r>
              <a:rPr lang="en" sz="3000">
                <a:latin typeface="Roboto Light"/>
                <a:ea typeface="Roboto Light"/>
                <a:cs typeface="Roboto Light"/>
                <a:sym typeface="Roboto Light"/>
              </a:rPr>
              <a:t>Plain HTML + CSS makes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pic>
        <p:nvPicPr>
          <p:cNvPr id="1135" name="Google Shape;1135;p72"/>
          <p:cNvPicPr preferRelativeResize="0"/>
          <p:nvPr/>
        </p:nvPicPr>
        <p:blipFill rotWithShape="1">
          <a:blip r:embed="rId3">
            <a:alphaModFix/>
          </a:blip>
          <a:srcRect/>
          <a:stretch/>
        </p:blipFill>
        <p:spPr>
          <a:xfrm>
            <a:off x="-12300" y="0"/>
            <a:ext cx="9144005" cy="5143500"/>
          </a:xfrm>
          <a:prstGeom prst="rect">
            <a:avLst/>
          </a:prstGeom>
          <a:noFill/>
          <a:ln>
            <a:noFill/>
          </a:ln>
        </p:spPr>
      </p:pic>
      <p:sp>
        <p:nvSpPr>
          <p:cNvPr id="1136" name="Google Shape;1136;p72"/>
          <p:cNvSpPr txBox="1"/>
          <p:nvPr/>
        </p:nvSpPr>
        <p:spPr>
          <a:xfrm>
            <a:off x="-12300" y="228600"/>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a:latin typeface="Roboto Medium"/>
                <a:ea typeface="Roboto Medium"/>
                <a:cs typeface="Roboto Medium"/>
                <a:sym typeface="Roboto Medium"/>
              </a:rPr>
              <a:t>How You (Probably) Feel About CSS</a:t>
            </a:r>
            <a:endParaRPr sz="2400">
              <a:latin typeface="Roboto Medium"/>
              <a:ea typeface="Roboto Medium"/>
              <a:cs typeface="Roboto Medium"/>
              <a:sym typeface="Roboto Medium"/>
            </a:endParaRPr>
          </a:p>
        </p:txBody>
      </p:sp>
      <p:sp>
        <p:nvSpPr>
          <p:cNvPr id="1137" name="Google Shape;1137;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p73"/>
          <p:cNvPicPr preferRelativeResize="0"/>
          <p:nvPr/>
        </p:nvPicPr>
        <p:blipFill rotWithShape="1">
          <a:blip r:embed="rId3">
            <a:alphaModFix/>
          </a:blip>
          <a:srcRect/>
          <a:stretch/>
        </p:blipFill>
        <p:spPr>
          <a:xfrm>
            <a:off x="0" y="0"/>
            <a:ext cx="9143995" cy="5143500"/>
          </a:xfrm>
          <a:prstGeom prst="rect">
            <a:avLst/>
          </a:prstGeom>
          <a:noFill/>
          <a:ln>
            <a:noFill/>
          </a:ln>
        </p:spPr>
      </p:pic>
      <p:sp>
        <p:nvSpPr>
          <p:cNvPr id="1144" name="Google Shape;1144;p73"/>
          <p:cNvSpPr txBox="1"/>
          <p:nvPr/>
        </p:nvSpPr>
        <p:spPr>
          <a:xfrm>
            <a:off x="-12300" y="228600"/>
            <a:ext cx="9168600" cy="533700"/>
          </a:xfrm>
          <a:prstGeom prst="rect">
            <a:avLst/>
          </a:prstGeom>
          <a:noFill/>
          <a:ln>
            <a:noFill/>
          </a:ln>
        </p:spPr>
        <p:txBody>
          <a:bodyPr spcFirstLastPara="1" wrap="square" lIns="457200" tIns="182875" rIns="274300" bIns="91425" anchor="t" anchorCtr="0">
            <a:noAutofit/>
          </a:bodyPr>
          <a:lstStyle/>
          <a:p>
            <a:pPr marL="0" lvl="0" indent="0" algn="ctr" rtl="0">
              <a:spcBef>
                <a:spcPts val="0"/>
              </a:spcBef>
              <a:spcAft>
                <a:spcPts val="0"/>
              </a:spcAft>
              <a:buNone/>
            </a:pPr>
            <a:r>
              <a:rPr lang="en" sz="2400">
                <a:latin typeface="Roboto Medium"/>
                <a:ea typeface="Roboto Medium"/>
                <a:cs typeface="Roboto Medium"/>
                <a:sym typeface="Roboto Medium"/>
              </a:rPr>
              <a:t>But Then Came Bootstrap!</a:t>
            </a:r>
            <a:endParaRPr sz="2400">
              <a:latin typeface="Roboto Medium"/>
              <a:ea typeface="Roboto Medium"/>
              <a:cs typeface="Roboto Medium"/>
              <a:sym typeface="Roboto Medium"/>
            </a:endParaRPr>
          </a:p>
        </p:txBody>
      </p:sp>
      <p:sp>
        <p:nvSpPr>
          <p:cNvPr id="1145" name="Google Shape;1145;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External CSS Link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Predefined CSS Class (e.g., “Jumbotron”)</a:t>
            </a:r>
            <a:endParaRPr/>
          </a:p>
          <a:p>
            <a:pPr marL="0" lvl="0" indent="0" algn="l" rtl="0">
              <a:spcBef>
                <a:spcPts val="0"/>
              </a:spcBef>
              <a:spcAft>
                <a:spcPts val="0"/>
              </a:spcAft>
              <a:buNone/>
            </a:pPr>
            <a:endParaRPr/>
          </a:p>
        </p:txBody>
      </p:sp>
      <p:pic>
        <p:nvPicPr>
          <p:cNvPr id="1152" name="Google Shape;1152;p74"/>
          <p:cNvPicPr preferRelativeResize="0"/>
          <p:nvPr/>
        </p:nvPicPr>
        <p:blipFill rotWithShape="1">
          <a:blip r:embed="rId3">
            <a:alphaModFix/>
          </a:blip>
          <a:srcRect/>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a:stretch/>
        </p:blipFill>
        <p:spPr>
          <a:xfrm>
            <a:off x="457325" y="3305978"/>
            <a:ext cx="6866805" cy="1407436"/>
          </a:xfrm>
          <a:prstGeom prst="rect">
            <a:avLst/>
          </a:prstGeom>
          <a:noFill/>
          <a:ln>
            <a:noFill/>
          </a:ln>
        </p:spPr>
      </p:pic>
      <p:sp>
        <p:nvSpPr>
          <p:cNvPr id="1154" name="Google Shape;1154;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55" name="Google Shape;115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w="1016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65" name="Google Shape;1165;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Powered by Bootstrap</a:t>
            </a:r>
            <a:endParaRPr/>
          </a:p>
        </p:txBody>
      </p:sp>
      <p:sp>
        <p:nvSpPr>
          <p:cNvPr id="1166" name="Google Shape;116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marL="0" lvl="0" indent="0" algn="l" rtl="0">
              <a:spcBef>
                <a:spcPts val="0"/>
              </a:spcBef>
              <a:spcAft>
                <a:spcPts val="0"/>
              </a:spcAft>
              <a:buNone/>
            </a:pPr>
            <a:r>
              <a:rPr lang="en" sz="3600" b="1">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marL="0" lvl="0" indent="0" algn="l" rtl="0">
              <a:spcBef>
                <a:spcPts val="0"/>
              </a:spcBef>
              <a:spcAft>
                <a:spcPts val="0"/>
              </a:spcAft>
              <a:buNone/>
            </a:pPr>
            <a:endParaRPr sz="3600">
              <a:latin typeface="Roboto Light"/>
              <a:ea typeface="Roboto Light"/>
              <a:cs typeface="Roboto Light"/>
              <a:sym typeface="Roboto Light"/>
            </a:endParaRPr>
          </a:p>
        </p:txBody>
      </p:sp>
      <p:sp>
        <p:nvSpPr>
          <p:cNvPr id="1173" name="Google Shape;117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Bootstrap?</a:t>
            </a:r>
            <a:endParaRPr/>
          </a:p>
        </p:txBody>
      </p:sp>
      <p:sp>
        <p:nvSpPr>
          <p:cNvPr id="1179" name="Google Shape;1179;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#1:</a:t>
            </a:r>
            <a:r>
              <a:rPr lang="en">
                <a:solidFill>
                  <a:schemeClr val="dk1"/>
                </a:solidFill>
              </a:rPr>
              <a:t> UI Kit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80" name="Google Shape;1180;p77"/>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7"/>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7"/>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186" name="Google Shape;1186;p77"/>
          <p:cNvPicPr preferRelativeResize="0"/>
          <p:nvPr/>
        </p:nvPicPr>
        <p:blipFill>
          <a:blip r:embed="rId4">
            <a:alphaModFix/>
          </a:blip>
          <a:stretch>
            <a:fillRect/>
          </a:stretch>
        </p:blipFill>
        <p:spPr>
          <a:xfrm>
            <a:off x="3980087" y="3090850"/>
            <a:ext cx="1183826" cy="1587376"/>
          </a:xfrm>
          <a:prstGeom prst="rect">
            <a:avLst/>
          </a:prstGeom>
          <a:noFill/>
          <a:ln>
            <a:noFill/>
          </a:ln>
        </p:spPr>
      </p:pic>
      <p:sp>
        <p:nvSpPr>
          <p:cNvPr id="1187" name="Google Shape;1187;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marL="0" lvl="0" indent="0" algn="l" rtl="0">
              <a:spcBef>
                <a:spcPts val="0"/>
              </a:spcBef>
              <a:spcAft>
                <a:spcPts val="0"/>
              </a:spcAft>
              <a:buNone/>
            </a:pPr>
            <a:endParaRPr/>
          </a:p>
        </p:txBody>
      </p:sp>
      <p:sp>
        <p:nvSpPr>
          <p:cNvPr id="1193" name="Google Shape;1193;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Reason #2: </a:t>
            </a:r>
            <a:r>
              <a:rPr lang="en">
                <a:solidFill>
                  <a:schemeClr val="dk1"/>
                </a:solidFill>
              </a:rPr>
              <a:t>Mobile Responsiveness</a:t>
            </a:r>
            <a:endParaRPr>
              <a:solidFill>
                <a:schemeClr val="dk1"/>
              </a:solidFill>
            </a:endParaRPr>
          </a:p>
          <a:p>
            <a:pPr marL="0" lvl="0" indent="0" algn="l" rtl="0">
              <a:spcBef>
                <a:spcPts val="0"/>
              </a:spcBef>
              <a:spcAft>
                <a:spcPts val="0"/>
              </a:spcAft>
              <a:buNone/>
            </a:pPr>
            <a:endParaRPr b="1">
              <a:solidFill>
                <a:schemeClr val="dk1"/>
              </a:solidFill>
            </a:endParaRPr>
          </a:p>
        </p:txBody>
      </p:sp>
      <p:sp>
        <p:nvSpPr>
          <p:cNvPr id="1194" name="Google Shape;1194;p78"/>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txBox="1"/>
          <p:nvPr/>
        </p:nvSpPr>
        <p:spPr>
          <a:xfrm>
            <a:off x="12225" y="12456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txBox="1"/>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pic>
        <p:nvPicPr>
          <p:cNvPr id="1200" name="Google Shape;1200;p78"/>
          <p:cNvPicPr preferRelativeResize="0"/>
          <p:nvPr/>
        </p:nvPicPr>
        <p:blipFill>
          <a:blip r:embed="rId4">
            <a:alphaModFix/>
          </a:blip>
          <a:stretch>
            <a:fillRect/>
          </a:stretch>
        </p:blipFill>
        <p:spPr>
          <a:xfrm>
            <a:off x="2716375" y="2752876"/>
            <a:ext cx="3711250" cy="2087575"/>
          </a:xfrm>
          <a:prstGeom prst="rect">
            <a:avLst/>
          </a:prstGeom>
          <a:noFill/>
          <a:ln>
            <a:noFill/>
          </a:ln>
        </p:spPr>
      </p:pic>
      <p:sp>
        <p:nvSpPr>
          <p:cNvPr id="1201" name="Google Shape;1201;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Warm-Up Activity:</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Component  </a:t>
            </a:r>
            <a:endParaRPr sz="3000">
              <a:latin typeface="Roboto Light"/>
              <a:ea typeface="Roboto Light"/>
              <a:cs typeface="Roboto Light"/>
              <a:sym typeface="Roboto Light"/>
            </a:endParaRPr>
          </a:p>
        </p:txBody>
      </p:sp>
      <p:sp>
        <p:nvSpPr>
          <p:cNvPr id="1207" name="Google Shape;120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1208" name="Google Shape;1208;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9" name="Google Shape;1209;p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5 minutes</a:t>
            </a:r>
            <a:endParaRPr/>
          </a:p>
        </p:txBody>
      </p:sp>
      <p:sp>
        <p:nvSpPr>
          <p:cNvPr id="1216" name="Google Shape;1216;p80"/>
          <p:cNvSpPr/>
          <p:nvPr/>
        </p:nvSpPr>
        <p:spPr>
          <a:xfrm>
            <a:off x="1352550" y="27690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0"/>
          <p:cNvSpPr txBox="1">
            <a:spLocks noGrp="1"/>
          </p:cNvSpPr>
          <p:nvPr>
            <p:ph type="subTitle" idx="1"/>
          </p:nvPr>
        </p:nvSpPr>
        <p:spPr>
          <a:xfrm>
            <a:off x="100" y="27714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b="1"/>
              <a:t>Hint: </a:t>
            </a:r>
            <a:r>
              <a:rPr lang="en" sz="1300"/>
              <a:t>Copy the Bootstrap CSS link. Then copy the code from any Bootstrap element or CSS.</a:t>
            </a:r>
            <a:endParaRPr sz="1300"/>
          </a:p>
        </p:txBody>
      </p:sp>
      <p:sp>
        <p:nvSpPr>
          <p:cNvPr id="1218" name="Google Shape;1218;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1219" name="Google Shape;1219;p80"/>
          <p:cNvSpPr/>
          <p:nvPr/>
        </p:nvSpPr>
        <p:spPr>
          <a:xfrm>
            <a:off x="1352550" y="997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80"/>
          <p:cNvGrpSpPr/>
          <p:nvPr/>
        </p:nvGrpSpPr>
        <p:grpSpPr>
          <a:xfrm>
            <a:off x="457200" y="997813"/>
            <a:ext cx="776889" cy="621300"/>
            <a:chOff x="457200" y="1378813"/>
            <a:chExt cx="776889" cy="621300"/>
          </a:xfrm>
        </p:grpSpPr>
        <p:sp>
          <p:nvSpPr>
            <p:cNvPr id="1221" name="Google Shape;1221;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80"/>
          <p:cNvGrpSpPr/>
          <p:nvPr/>
        </p:nvGrpSpPr>
        <p:grpSpPr>
          <a:xfrm>
            <a:off x="457200" y="1847725"/>
            <a:ext cx="776889" cy="621300"/>
            <a:chOff x="457200" y="1378813"/>
            <a:chExt cx="776889" cy="621300"/>
          </a:xfrm>
        </p:grpSpPr>
        <p:sp>
          <p:nvSpPr>
            <p:cNvPr id="1224" name="Google Shape;1224;p80"/>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6" name="Google Shape;1226;p80"/>
          <p:cNvSpPr txBox="1">
            <a:spLocks noGrp="1"/>
          </p:cNvSpPr>
          <p:nvPr>
            <p:ph type="subTitle" idx="2"/>
          </p:nvPr>
        </p:nvSpPr>
        <p:spPr>
          <a:xfrm>
            <a:off x="-12200" y="1017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solidFill>
                  <a:schemeClr val="dk1"/>
                </a:solidFill>
              </a:rPr>
              <a:t>Like you did in the last class, quickly create an HTML webpage.</a:t>
            </a:r>
            <a:endParaRPr/>
          </a:p>
        </p:txBody>
      </p:sp>
      <p:sp>
        <p:nvSpPr>
          <p:cNvPr id="1227" name="Google Shape;1227;p80"/>
          <p:cNvSpPr/>
          <p:nvPr/>
        </p:nvSpPr>
        <p:spPr>
          <a:xfrm>
            <a:off x="1352550" y="1850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0"/>
          <p:cNvSpPr txBox="1">
            <a:spLocks noGrp="1"/>
          </p:cNvSpPr>
          <p:nvPr>
            <p:ph type="subTitle" idx="3"/>
          </p:nvPr>
        </p:nvSpPr>
        <p:spPr>
          <a:xfrm>
            <a:off x="12175" y="185255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solidFill>
                  <a:schemeClr val="dk1"/>
                </a:solidFill>
              </a:rPr>
              <a:t>Add in a Bootstrap component of your choosing.</a:t>
            </a:r>
            <a:endParaRPr/>
          </a:p>
        </p:txBody>
      </p:sp>
      <p:pic>
        <p:nvPicPr>
          <p:cNvPr id="1229" name="Google Shape;1229;p80"/>
          <p:cNvPicPr preferRelativeResize="0"/>
          <p:nvPr/>
        </p:nvPicPr>
        <p:blipFill>
          <a:blip r:embed="rId3">
            <a:alphaModFix/>
          </a:blip>
          <a:stretch>
            <a:fillRect/>
          </a:stretch>
        </p:blipFill>
        <p:spPr>
          <a:xfrm>
            <a:off x="403338" y="2632612"/>
            <a:ext cx="884624" cy="884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81"/>
          <p:cNvSpPr txBox="1">
            <a:spLocks noGrp="1"/>
          </p:cNvSpPr>
          <p:nvPr>
            <p:ph type="title"/>
          </p:nvPr>
        </p:nvSpPr>
        <p:spPr>
          <a:xfrm>
            <a:off x="1368675" y="1187175"/>
            <a:ext cx="7363800" cy="295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Next-Phase Bootstrap</a:t>
            </a:r>
            <a:endParaRPr sz="2400" b="1">
              <a:latin typeface="Roboto"/>
              <a:ea typeface="Roboto"/>
              <a:cs typeface="Roboto"/>
              <a:sym typeface="Roboto"/>
            </a:endParaRPr>
          </a:p>
          <a:p>
            <a:pPr marL="0" lvl="0" indent="0" algn="l" rtl="0">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marL="0" lvl="0" indent="0" algn="l" rtl="0">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marL="0" lvl="0" indent="0" algn="l" rtl="0">
              <a:spcBef>
                <a:spcPts val="1400"/>
              </a:spcBef>
              <a:spcAft>
                <a:spcPts val="1400"/>
              </a:spcAft>
              <a:buNone/>
            </a:pPr>
            <a:endParaRPr sz="2400">
              <a:latin typeface="Roboto Light"/>
              <a:ea typeface="Roboto Light"/>
              <a:cs typeface="Roboto Light"/>
              <a:sym typeface="Roboto Light"/>
            </a:endParaRPr>
          </a:p>
        </p:txBody>
      </p:sp>
      <p:sp>
        <p:nvSpPr>
          <p:cNvPr id="1236" name="Google Shape;1236;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Sketching / Grid Layouts</a:t>
            </a:r>
            <a:endParaRPr/>
          </a:p>
        </p:txBody>
      </p:sp>
      <p:sp>
        <p:nvSpPr>
          <p:cNvPr id="1243" name="Google Shape;124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84"/>
          <p:cNvSpPr txBox="1">
            <a:spLocks noGrp="1"/>
          </p:cNvSpPr>
          <p:nvPr>
            <p:ph type="title"/>
          </p:nvPr>
        </p:nvSpPr>
        <p:spPr>
          <a:xfrm>
            <a:off x="2544050" y="1314450"/>
            <a:ext cx="5994300" cy="26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t>FOCUS!</a:t>
            </a:r>
            <a:endParaRPr sz="2800" b="1"/>
          </a:p>
          <a:p>
            <a:pPr marL="0" lvl="0" indent="0" algn="l" rtl="0">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lang="en" sz="2800" b="1"/>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lang="en" sz="2800" b="1"/>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marL="0" lvl="0" indent="0" algn="l" rtl="0">
              <a:spcBef>
                <a:spcPts val="0"/>
              </a:spcBef>
              <a:spcAft>
                <a:spcPts val="0"/>
              </a:spcAft>
              <a:buNone/>
            </a:pPr>
            <a:endParaRPr sz="2400"/>
          </a:p>
        </p:txBody>
      </p:sp>
      <p:sp>
        <p:nvSpPr>
          <p:cNvPr id="1255" name="Google Shape;1255;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600"/>
              <a:buFont typeface="Arial"/>
              <a:buNone/>
            </a:pPr>
            <a:endParaRPr sz="3600" b="1">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Roboto"/>
                <a:ea typeface="Roboto"/>
                <a:cs typeface="Roboto"/>
                <a:sym typeface="Roboto"/>
              </a:rPr>
              <a:t>Relax. That </a:t>
            </a:r>
            <a:br>
              <a:rPr lang="en" sz="2000" b="1">
                <a:latin typeface="Roboto"/>
                <a:ea typeface="Roboto"/>
                <a:cs typeface="Roboto"/>
                <a:sym typeface="Roboto"/>
              </a:rPr>
            </a:br>
            <a:r>
              <a:rPr lang="en" sz="2000" b="1">
                <a:latin typeface="Roboto"/>
                <a:ea typeface="Roboto"/>
                <a:cs typeface="Roboto"/>
                <a:sym typeface="Roboto"/>
              </a:rPr>
              <a:t>doesn’t mean </a:t>
            </a:r>
            <a:br>
              <a:rPr lang="en" sz="2000" b="1">
                <a:latin typeface="Roboto"/>
                <a:ea typeface="Roboto"/>
                <a:cs typeface="Roboto"/>
                <a:sym typeface="Roboto"/>
              </a:rPr>
            </a:br>
            <a:r>
              <a:rPr lang="en" sz="2000" b="1">
                <a:latin typeface="Roboto"/>
                <a:ea typeface="Roboto"/>
                <a:cs typeface="Roboto"/>
                <a:sym typeface="Roboto"/>
              </a:rPr>
              <a:t>it’s hard.</a:t>
            </a:r>
            <a:endParaRPr sz="2000" b="1">
              <a:latin typeface="Roboto"/>
              <a:ea typeface="Roboto"/>
              <a:cs typeface="Roboto"/>
              <a:sym typeface="Roboto"/>
            </a:endParaRPr>
          </a:p>
        </p:txBody>
      </p:sp>
      <p:sp>
        <p:nvSpPr>
          <p:cNvPr id="1263" name="Google Shape;1263;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Importance of Sketches</a:t>
            </a:r>
            <a:endParaRPr/>
          </a:p>
        </p:txBody>
      </p:sp>
      <p:sp>
        <p:nvSpPr>
          <p:cNvPr id="1269" name="Google Shape;1269;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good web design begins with a sketch.</a:t>
            </a:r>
            <a:endParaRPr/>
          </a:p>
        </p:txBody>
      </p:sp>
      <p:sp>
        <p:nvSpPr>
          <p:cNvPr id="1270" name="Google Shape;1270;p86"/>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Because every aspect of a site’s “look” is defined by HTML/CSS, it is crucial to have a detailed sketch going in.</a:t>
            </a:r>
            <a:endParaRPr/>
          </a:p>
        </p:txBody>
      </p:sp>
      <p:sp>
        <p:nvSpPr>
          <p:cNvPr id="1271" name="Google Shape;1271;p86"/>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Pay particular attention to the location of navigation bars, titles, headers, content, images, footers, etc.</a:t>
            </a:r>
            <a:endParaRPr/>
          </a:p>
        </p:txBody>
      </p:sp>
      <p:sp>
        <p:nvSpPr>
          <p:cNvPr id="1272" name="Google Shape;1272;p86"/>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When imagining alignments in particular, be mindful of the </a:t>
            </a:r>
            <a:r>
              <a:rPr lang="en" b="1" i="1"/>
              <a:t>grid. </a:t>
            </a:r>
            <a:endParaRPr b="1" i="1"/>
          </a:p>
        </p:txBody>
      </p:sp>
      <p:sp>
        <p:nvSpPr>
          <p:cNvPr id="1273" name="Google Shape;1273;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7"/>
        <p:cNvGrpSpPr/>
        <p:nvPr/>
      </p:nvGrpSpPr>
      <p:grpSpPr>
        <a:xfrm>
          <a:off x="0" y="0"/>
          <a:ext cx="0" cy="0"/>
          <a:chOff x="0" y="0"/>
          <a:chExt cx="0" cy="0"/>
        </a:xfrm>
      </p:grpSpPr>
      <p:sp>
        <p:nvSpPr>
          <p:cNvPr id="1278" name="Google Shape;1278;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Designing with a Grid in Mind</a:t>
            </a:r>
            <a:endParaRPr/>
          </a:p>
        </p:txBody>
      </p:sp>
      <p:sp>
        <p:nvSpPr>
          <p:cNvPr id="1279" name="Google Shape;1279;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8473625" cy="3472800"/>
        </p:xfrm>
        <a:graphic>
          <a:graphicData uri="http://schemas.openxmlformats.org/drawingml/2006/table">
            <a:tbl>
              <a:tblPr>
                <a:noFill/>
                <a:tableStyleId>{D5A61965-A3D1-4717-9202-E586F461C878}</a:tableStyleId>
              </a:tblPr>
              <a:tblGrid>
                <a:gridCol w="480900">
                  <a:extLst>
                    <a:ext uri="{9D8B030D-6E8A-4147-A177-3AD203B41FA5}">
                      <a16:colId xmlns:a16="http://schemas.microsoft.com/office/drawing/2014/main" val="20000"/>
                    </a:ext>
                  </a:extLst>
                </a:gridCol>
                <a:gridCol w="326600">
                  <a:extLst>
                    <a:ext uri="{9D8B030D-6E8A-4147-A177-3AD203B41FA5}">
                      <a16:colId xmlns:a16="http://schemas.microsoft.com/office/drawing/2014/main" val="20001"/>
                    </a:ext>
                  </a:extLst>
                </a:gridCol>
                <a:gridCol w="326600">
                  <a:extLst>
                    <a:ext uri="{9D8B030D-6E8A-4147-A177-3AD203B41FA5}">
                      <a16:colId xmlns:a16="http://schemas.microsoft.com/office/drawing/2014/main" val="20002"/>
                    </a:ext>
                  </a:extLst>
                </a:gridCol>
                <a:gridCol w="326600">
                  <a:extLst>
                    <a:ext uri="{9D8B030D-6E8A-4147-A177-3AD203B41FA5}">
                      <a16:colId xmlns:a16="http://schemas.microsoft.com/office/drawing/2014/main" val="20003"/>
                    </a:ext>
                  </a:extLst>
                </a:gridCol>
                <a:gridCol w="326600">
                  <a:extLst>
                    <a:ext uri="{9D8B030D-6E8A-4147-A177-3AD203B41FA5}">
                      <a16:colId xmlns:a16="http://schemas.microsoft.com/office/drawing/2014/main" val="20004"/>
                    </a:ext>
                  </a:extLst>
                </a:gridCol>
                <a:gridCol w="326600">
                  <a:extLst>
                    <a:ext uri="{9D8B030D-6E8A-4147-A177-3AD203B41FA5}">
                      <a16:colId xmlns:a16="http://schemas.microsoft.com/office/drawing/2014/main" val="20005"/>
                    </a:ext>
                  </a:extLst>
                </a:gridCol>
                <a:gridCol w="326600">
                  <a:extLst>
                    <a:ext uri="{9D8B030D-6E8A-4147-A177-3AD203B41FA5}">
                      <a16:colId xmlns:a16="http://schemas.microsoft.com/office/drawing/2014/main" val="20006"/>
                    </a:ext>
                  </a:extLst>
                </a:gridCol>
                <a:gridCol w="326600">
                  <a:extLst>
                    <a:ext uri="{9D8B030D-6E8A-4147-A177-3AD203B41FA5}">
                      <a16:colId xmlns:a16="http://schemas.microsoft.com/office/drawing/2014/main" val="20007"/>
                    </a:ext>
                  </a:extLst>
                </a:gridCol>
                <a:gridCol w="326600">
                  <a:extLst>
                    <a:ext uri="{9D8B030D-6E8A-4147-A177-3AD203B41FA5}">
                      <a16:colId xmlns:a16="http://schemas.microsoft.com/office/drawing/2014/main" val="20008"/>
                    </a:ext>
                  </a:extLst>
                </a:gridCol>
                <a:gridCol w="326600">
                  <a:extLst>
                    <a:ext uri="{9D8B030D-6E8A-4147-A177-3AD203B41FA5}">
                      <a16:colId xmlns:a16="http://schemas.microsoft.com/office/drawing/2014/main" val="20009"/>
                    </a:ext>
                  </a:extLst>
                </a:gridCol>
                <a:gridCol w="326600">
                  <a:extLst>
                    <a:ext uri="{9D8B030D-6E8A-4147-A177-3AD203B41FA5}">
                      <a16:colId xmlns:a16="http://schemas.microsoft.com/office/drawing/2014/main" val="20010"/>
                    </a:ext>
                  </a:extLst>
                </a:gridCol>
                <a:gridCol w="326600">
                  <a:extLst>
                    <a:ext uri="{9D8B030D-6E8A-4147-A177-3AD203B41FA5}">
                      <a16:colId xmlns:a16="http://schemas.microsoft.com/office/drawing/2014/main" val="20011"/>
                    </a:ext>
                  </a:extLst>
                </a:gridCol>
                <a:gridCol w="326600">
                  <a:extLst>
                    <a:ext uri="{9D8B030D-6E8A-4147-A177-3AD203B41FA5}">
                      <a16:colId xmlns:a16="http://schemas.microsoft.com/office/drawing/2014/main" val="20012"/>
                    </a:ext>
                  </a:extLst>
                </a:gridCol>
                <a:gridCol w="326600">
                  <a:extLst>
                    <a:ext uri="{9D8B030D-6E8A-4147-A177-3AD203B41FA5}">
                      <a16:colId xmlns:a16="http://schemas.microsoft.com/office/drawing/2014/main" val="20013"/>
                    </a:ext>
                  </a:extLst>
                </a:gridCol>
                <a:gridCol w="326600">
                  <a:extLst>
                    <a:ext uri="{9D8B030D-6E8A-4147-A177-3AD203B41FA5}">
                      <a16:colId xmlns:a16="http://schemas.microsoft.com/office/drawing/2014/main" val="20014"/>
                    </a:ext>
                  </a:extLst>
                </a:gridCol>
                <a:gridCol w="326600">
                  <a:extLst>
                    <a:ext uri="{9D8B030D-6E8A-4147-A177-3AD203B41FA5}">
                      <a16:colId xmlns:a16="http://schemas.microsoft.com/office/drawing/2014/main" val="20015"/>
                    </a:ext>
                  </a:extLst>
                </a:gridCol>
                <a:gridCol w="326600">
                  <a:extLst>
                    <a:ext uri="{9D8B030D-6E8A-4147-A177-3AD203B41FA5}">
                      <a16:colId xmlns:a16="http://schemas.microsoft.com/office/drawing/2014/main" val="20016"/>
                    </a:ext>
                  </a:extLst>
                </a:gridCol>
                <a:gridCol w="326600">
                  <a:extLst>
                    <a:ext uri="{9D8B030D-6E8A-4147-A177-3AD203B41FA5}">
                      <a16:colId xmlns:a16="http://schemas.microsoft.com/office/drawing/2014/main" val="20017"/>
                    </a:ext>
                  </a:extLst>
                </a:gridCol>
                <a:gridCol w="326600">
                  <a:extLst>
                    <a:ext uri="{9D8B030D-6E8A-4147-A177-3AD203B41FA5}">
                      <a16:colId xmlns:a16="http://schemas.microsoft.com/office/drawing/2014/main" val="20018"/>
                    </a:ext>
                  </a:extLst>
                </a:gridCol>
                <a:gridCol w="326600">
                  <a:extLst>
                    <a:ext uri="{9D8B030D-6E8A-4147-A177-3AD203B41FA5}">
                      <a16:colId xmlns:a16="http://schemas.microsoft.com/office/drawing/2014/main" val="20019"/>
                    </a:ext>
                  </a:extLst>
                </a:gridCol>
                <a:gridCol w="326600">
                  <a:extLst>
                    <a:ext uri="{9D8B030D-6E8A-4147-A177-3AD203B41FA5}">
                      <a16:colId xmlns:a16="http://schemas.microsoft.com/office/drawing/2014/main" val="20020"/>
                    </a:ext>
                  </a:extLst>
                </a:gridCol>
                <a:gridCol w="326600">
                  <a:extLst>
                    <a:ext uri="{9D8B030D-6E8A-4147-A177-3AD203B41FA5}">
                      <a16:colId xmlns:a16="http://schemas.microsoft.com/office/drawing/2014/main" val="20021"/>
                    </a:ext>
                  </a:extLst>
                </a:gridCol>
                <a:gridCol w="326600">
                  <a:extLst>
                    <a:ext uri="{9D8B030D-6E8A-4147-A177-3AD203B41FA5}">
                      <a16:colId xmlns:a16="http://schemas.microsoft.com/office/drawing/2014/main" val="20022"/>
                    </a:ext>
                  </a:extLst>
                </a:gridCol>
                <a:gridCol w="326600">
                  <a:extLst>
                    <a:ext uri="{9D8B030D-6E8A-4147-A177-3AD203B41FA5}">
                      <a16:colId xmlns:a16="http://schemas.microsoft.com/office/drawing/2014/main" val="20023"/>
                    </a:ext>
                  </a:extLst>
                </a:gridCol>
                <a:gridCol w="480925">
                  <a:extLst>
                    <a:ext uri="{9D8B030D-6E8A-4147-A177-3AD203B41FA5}">
                      <a16:colId xmlns:a16="http://schemas.microsoft.com/office/drawing/2014/main" val="20024"/>
                    </a:ext>
                  </a:extLst>
                </a:gridCol>
              </a:tblGrid>
              <a:tr h="34728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281" name="Google Shape;1281;p87"/>
          <p:cNvSpPr/>
          <p:nvPr/>
        </p:nvSpPr>
        <p:spPr>
          <a:xfrm>
            <a:off x="880100" y="1283975"/>
            <a:ext cx="1634400" cy="423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w="9525" cap="flat" cmpd="sng">
            <a:solidFill>
              <a:srgbClr val="000000"/>
            </a:solidFill>
            <a:prstDash val="solid"/>
            <a:round/>
            <a:headEnd type="none" w="med" len="med"/>
            <a:tailEnd type="none" w="med" len="med"/>
          </a:ln>
        </p:spPr>
      </p:cxnSp>
      <p:sp>
        <p:nvSpPr>
          <p:cNvPr id="1289" name="Google Shape;1289;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a:stretch/>
        </p:blipFill>
        <p:spPr>
          <a:xfrm>
            <a:off x="4429574" y="698212"/>
            <a:ext cx="4079601" cy="3747099"/>
          </a:xfrm>
          <a:prstGeom prst="rect">
            <a:avLst/>
          </a:prstGeom>
          <a:noFill/>
          <a:ln>
            <a:noFill/>
          </a:ln>
        </p:spPr>
      </p:pic>
      <p:sp>
        <p:nvSpPr>
          <p:cNvPr id="1295" name="Google Shape;1295;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Facebook’s Grid</a:t>
            </a:r>
            <a:endParaRPr/>
          </a:p>
        </p:txBody>
      </p:sp>
      <p:sp>
        <p:nvSpPr>
          <p:cNvPr id="1296" name="Google Shape;1296;p88"/>
          <p:cNvSpPr txBox="1">
            <a:spLocks noGrp="1"/>
          </p:cNvSpPr>
          <p:nvPr>
            <p:ph type="subTitle" idx="1"/>
          </p:nvPr>
        </p:nvSpPr>
        <p:spPr>
          <a:xfrm>
            <a:off x="0" y="675975"/>
            <a:ext cx="4429500" cy="3907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Facebook is a perfect example of a website where the grid layout is obvious.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marL="0" lvl="0" indent="0" algn="l" rtl="0">
              <a:spcBef>
                <a:spcPts val="0"/>
              </a:spcBef>
              <a:spcAft>
                <a:spcPts val="0"/>
              </a:spcAft>
              <a:buNone/>
            </a:pPr>
            <a:endParaRPr/>
          </a:p>
        </p:txBody>
      </p:sp>
      <p:sp>
        <p:nvSpPr>
          <p:cNvPr id="1297" name="Google Shape;1297;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6464250" cy="37135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05" name="Google Shape;1305;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6464250" cy="369883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gridSpan="11">
                  <a:txBody>
                    <a:bodyPr/>
                    <a:lstStyle/>
                    <a:p>
                      <a:pPr marL="0" lvl="0" indent="0" algn="l" rtl="0">
                        <a:spcBef>
                          <a:spcPts val="0"/>
                        </a:spcBef>
                        <a:spcAft>
                          <a:spcPts val="0"/>
                        </a:spcAft>
                        <a:buNone/>
                      </a:pPr>
                      <a:r>
                        <a:rPr lang="en" sz="800"/>
                        <a:t>News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600" b="1">
                          <a:solidFill>
                            <a:srgbClr val="FFFFFF"/>
                          </a:solidFill>
                        </a:rPr>
                        <a:t>Lorem ipsum dolor sit amet, consectetur adipiscing elit, sed do eiusmod tempor incididunt ut labore et dolore magna aliqua. </a:t>
                      </a:r>
                      <a:br>
                        <a:rPr lang="en" sz="600" b="1">
                          <a:solidFill>
                            <a:srgbClr val="FFFFFF"/>
                          </a:solidFill>
                        </a:rPr>
                      </a:br>
                      <a:r>
                        <a:rPr lang="en" sz="600" b="1">
                          <a:solidFill>
                            <a:srgbClr val="FFFFFF"/>
                          </a:solidFill>
                        </a:rPr>
                        <a:t>Ut enim ad minim veniam, quis nostrud exercitation ullamco laboris nisi ut aliquip ex ea commodo consequat</a:t>
                      </a:r>
                      <a:endParaRPr b="1">
                        <a:solidFill>
                          <a:srgbClr val="FFFFFF"/>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0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r>
                        <a:rPr lang="en" sz="600">
                          <a:solidFill>
                            <a:schemeClr val="dk1"/>
                          </a:solidFill>
                        </a:rPr>
                        <a:t>Lorem ipsum dolor sit amet, consectetur adipiscing elit. A  laboris nisi ut aliquip ex ea commodo cons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2" gridSpan="5">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600">
                          <a:solidFill>
                            <a:schemeClr val="dk1"/>
                          </a:solidFill>
                        </a:rPr>
                        <a:t>Lorem ipsum dolor sit amet, consectetur adipiscing elit.</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666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8">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280925">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marL="0" lvl="0" indent="0" algn="ctr" rtl="0">
                        <a:spcBef>
                          <a:spcPts val="0"/>
                        </a:spcBef>
                        <a:spcAft>
                          <a:spcPts val="0"/>
                        </a:spcAft>
                        <a:buNone/>
                      </a:pPr>
                      <a:endParaRPr sz="600">
                        <a:solidFill>
                          <a:srgbClr val="FFFFFF"/>
                        </a:solidFill>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solidFill>
                      <a:srgbClr val="43434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FFFFFF">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t="826" b="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t="7440" b="7431"/>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l="5555" r="5555"/>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6464250" cy="37135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3713500">
                <a:tc>
                  <a:txBody>
                    <a:bodyPr/>
                    <a:lstStyle/>
                    <a:p>
                      <a:pPr marL="0" lvl="0" indent="0" algn="l" rtl="0">
                        <a:spcBef>
                          <a:spcPts val="0"/>
                        </a:spcBef>
                        <a:spcAft>
                          <a:spcPts val="0"/>
                        </a:spcAft>
                        <a:buNone/>
                      </a:pPr>
                      <a:endParaRPr/>
                    </a:p>
                  </a:txBody>
                  <a:tcPr marL="0" marR="0" marT="0" marB="0">
                    <a:lnL w="9525" cap="flat" cmpd="sng">
                      <a:solidFill>
                        <a:srgbClr val="A9B7C0"/>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
        <p:nvSpPr>
          <p:cNvPr id="1323" name="Google Shape;1323;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Tools for Sketches / Grid Creation</a:t>
            </a:r>
            <a:endParaRPr/>
          </a:p>
        </p:txBody>
      </p:sp>
      <p:sp>
        <p:nvSpPr>
          <p:cNvPr id="1329" name="Google Shape;1329;p91"/>
          <p:cNvSpPr txBox="1">
            <a:spLocks noGrp="1"/>
          </p:cNvSpPr>
          <p:nvPr>
            <p:ph type="body" idx="3"/>
          </p:nvPr>
        </p:nvSpPr>
        <p:spPr>
          <a:xfrm>
            <a:off x="175" y="839200"/>
            <a:ext cx="9144000" cy="4067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2040"/>
              <a:buFont typeface="Arial"/>
              <a:buNone/>
            </a:pPr>
            <a:r>
              <a:rPr lang="en" b="1"/>
              <a:t>Wireframing Tools:</a:t>
            </a:r>
            <a:endParaRPr b="1"/>
          </a:p>
          <a:p>
            <a:pPr marL="257175" lvl="0" indent="-168275" algn="l" rtl="0">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marL="257175" lvl="0" indent="-168275" algn="l" rtl="0">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marL="257175" lvl="0" indent="-168275" algn="l" rtl="0">
              <a:spcBef>
                <a:spcPts val="600"/>
              </a:spcBef>
              <a:spcAft>
                <a:spcPts val="0"/>
              </a:spcAft>
              <a:buSzPts val="1400"/>
              <a:buChar char="•"/>
            </a:pPr>
            <a:r>
              <a:rPr lang="en"/>
              <a:t>Pen and paper: your notebook</a:t>
            </a:r>
            <a:endParaRPr/>
          </a:p>
          <a:p>
            <a:pPr marL="0" lvl="0" indent="0" algn="l" rtl="0">
              <a:spcBef>
                <a:spcPts val="600"/>
              </a:spcBef>
              <a:spcAft>
                <a:spcPts val="0"/>
              </a:spcAft>
              <a:buClr>
                <a:schemeClr val="dk1"/>
              </a:buClr>
              <a:buSzPts val="2040"/>
              <a:buFont typeface="Arial"/>
              <a:buNone/>
            </a:pPr>
            <a:endParaRPr/>
          </a:p>
          <a:p>
            <a:pPr marL="0" lvl="0" indent="0" algn="l" rtl="0">
              <a:spcBef>
                <a:spcPts val="600"/>
              </a:spcBef>
              <a:spcAft>
                <a:spcPts val="0"/>
              </a:spcAft>
              <a:buClr>
                <a:schemeClr val="dk1"/>
              </a:buClr>
              <a:buSzPts val="2040"/>
              <a:buFont typeface="Arial"/>
              <a:buNone/>
            </a:pPr>
            <a:r>
              <a:rPr lang="en" b="1"/>
              <a:t>Grids for Photoshop / Illustrator:</a:t>
            </a:r>
            <a:endParaRPr b="1"/>
          </a:p>
          <a:p>
            <a:pPr marL="257175" lvl="0" indent="-168275" algn="l" rtl="0">
              <a:spcBef>
                <a:spcPts val="600"/>
              </a:spcBef>
              <a:spcAft>
                <a:spcPts val="0"/>
              </a:spcAft>
              <a:buSzPts val="1400"/>
              <a:buChar char="•"/>
            </a:pPr>
            <a:r>
              <a:rPr lang="en"/>
              <a:t>960 GS: </a:t>
            </a:r>
            <a:r>
              <a:rPr lang="en" u="sng">
                <a:solidFill>
                  <a:schemeClr val="hlink"/>
                </a:solidFill>
                <a:hlinkClick r:id="rId5"/>
              </a:rPr>
              <a:t>http://960.gs/</a:t>
            </a:r>
            <a:endParaRPr/>
          </a:p>
          <a:p>
            <a:pPr marL="257175" lvl="0" indent="-168275" algn="l" rtl="0">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marL="0" lvl="0" indent="0" algn="l" rtl="0">
              <a:spcBef>
                <a:spcPts val="600"/>
              </a:spcBef>
              <a:spcAft>
                <a:spcPts val="0"/>
              </a:spcAft>
              <a:buClr>
                <a:schemeClr val="dk1"/>
              </a:buClr>
              <a:buSzPts val="2040"/>
              <a:buFont typeface="Arial"/>
              <a:buNone/>
            </a:pPr>
            <a:endParaRPr/>
          </a:p>
          <a:p>
            <a:pPr marL="0" lvl="0" indent="0" algn="l" rtl="0">
              <a:spcBef>
                <a:spcPts val="600"/>
              </a:spcBef>
              <a:spcAft>
                <a:spcPts val="0"/>
              </a:spcAft>
              <a:buClr>
                <a:schemeClr val="dk1"/>
              </a:buClr>
              <a:buSzPts val="2040"/>
              <a:buFont typeface="Arial"/>
              <a:buNone/>
            </a:pPr>
            <a:r>
              <a:rPr lang="en" b="1"/>
              <a:t>Designing with Grids Guides: </a:t>
            </a:r>
            <a:endParaRPr b="1"/>
          </a:p>
          <a:p>
            <a:pPr marL="257175" lvl="0" indent="-168275" algn="l" rtl="0">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marL="257175" lvl="0" indent="-168275" algn="l" rtl="0">
              <a:spcBef>
                <a:spcPts val="600"/>
              </a:spcBef>
              <a:spcAft>
                <a:spcPts val="0"/>
              </a:spcAft>
              <a:buSzPts val="1400"/>
              <a:buChar char="•"/>
            </a:pPr>
            <a:r>
              <a:rPr lang="en"/>
              <a:t>Design by Grid: </a:t>
            </a:r>
            <a:r>
              <a:rPr lang="en" u="sng">
                <a:solidFill>
                  <a:schemeClr val="hlink"/>
                </a:solidFill>
                <a:hlinkClick r:id="rId8"/>
              </a:rPr>
              <a:t>http://www.designbygrid.com/</a:t>
            </a:r>
            <a:endParaRPr/>
          </a:p>
          <a:p>
            <a:pPr marL="257175" lvl="0" indent="-168275" algn="l" rtl="0">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marL="0" lvl="0" indent="0" algn="l" rtl="0">
              <a:spcBef>
                <a:spcPts val="600"/>
              </a:spcBef>
              <a:spcAft>
                <a:spcPts val="600"/>
              </a:spcAft>
              <a:buNone/>
            </a:pPr>
            <a:endParaRPr/>
          </a:p>
        </p:txBody>
      </p:sp>
      <p:sp>
        <p:nvSpPr>
          <p:cNvPr id="1330" name="Google Shape;133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9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Rows and Columns Workshop</a:t>
            </a:r>
            <a:endParaRPr/>
          </a:p>
        </p:txBody>
      </p:sp>
      <p:sp>
        <p:nvSpPr>
          <p:cNvPr id="1336" name="Google Shape;1336;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Fundamentally, Web Design = Wireframes</a:t>
            </a:r>
            <a:endParaRPr/>
          </a:p>
          <a:p>
            <a:pPr marL="0" lvl="0" indent="0" algn="l" rtl="0">
              <a:spcBef>
                <a:spcPts val="0"/>
              </a:spcBef>
              <a:spcAft>
                <a:spcPts val="0"/>
              </a:spcAft>
              <a:buNone/>
            </a:pPr>
            <a:endParaRPr/>
          </a:p>
        </p:txBody>
      </p:sp>
      <p:graphicFrame>
        <p:nvGraphicFramePr>
          <p:cNvPr id="1342" name="Google Shape;1342;p93"/>
          <p:cNvGraphicFramePr/>
          <p:nvPr/>
        </p:nvGraphicFramePr>
        <p:xfrm>
          <a:off x="1339875" y="1172200"/>
          <a:ext cx="6464250" cy="36159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graphicFrame>
        <p:nvGraphicFramePr>
          <p:cNvPr id="1352" name="Google Shape;1352;p94"/>
          <p:cNvGraphicFramePr/>
          <p:nvPr/>
        </p:nvGraphicFramePr>
        <p:xfrm>
          <a:off x="1339875" y="1096000"/>
          <a:ext cx="6464250" cy="37242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53" name="Google Shape;1353;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 Do You See?</a:t>
            </a:r>
            <a:endParaRPr/>
          </a:p>
        </p:txBody>
      </p:sp>
      <p:sp>
        <p:nvSpPr>
          <p:cNvPr id="1354" name="Google Shape;13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graphicFrame>
        <p:nvGraphicFramePr>
          <p:cNvPr id="1359" name="Google Shape;1359;p95"/>
          <p:cNvGraphicFramePr/>
          <p:nvPr/>
        </p:nvGraphicFramePr>
        <p:xfrm>
          <a:off x="1339875" y="1096000"/>
          <a:ext cx="6464250" cy="37242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graphicFrame>
        <p:nvGraphicFramePr>
          <p:cNvPr id="1360" name="Google Shape;1360;p95"/>
          <p:cNvGraphicFramePr/>
          <p:nvPr/>
        </p:nvGraphicFramePr>
        <p:xfrm>
          <a:off x="1339875" y="1096000"/>
          <a:ext cx="6464250" cy="37242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61" name="Google Shape;1361;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6464250" cy="37242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0" name="Google Shape;1370;p96"/>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aphicFrame>
        <p:nvGraphicFramePr>
          <p:cNvPr id="1376" name="Google Shape;1376;p97"/>
          <p:cNvGraphicFramePr/>
          <p:nvPr/>
        </p:nvGraphicFramePr>
        <p:xfrm>
          <a:off x="1339875" y="1096000"/>
          <a:ext cx="6464250" cy="37242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15000">
                <a:tc gridSpan="25">
                  <a:txBody>
                    <a:bodyPr/>
                    <a:lstStyle/>
                    <a:p>
                      <a:pPr marL="0" lvl="0" indent="0" algn="ctr" rtl="0">
                        <a:spcBef>
                          <a:spcPts val="0"/>
                        </a:spcBef>
                        <a:spcAft>
                          <a:spcPts val="0"/>
                        </a:spcAft>
                        <a:buNone/>
                      </a:pPr>
                      <a:endParaRPr sz="6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982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6718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7335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50942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947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2"/>
                  </a:ext>
                </a:extLst>
              </a:tr>
              <a:tr h="383800">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3"/>
                  </a:ext>
                </a:extLst>
              </a:tr>
            </a:tbl>
          </a:graphicData>
        </a:graphic>
      </p:graphicFrame>
      <p:sp>
        <p:nvSpPr>
          <p:cNvPr id="1377" name="Google Shape;1377;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sp>
        <p:nvSpPr>
          <p:cNvPr id="1378" name="Google Shape;137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384" name="Google Shape;1384;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make it more challenging.</a:t>
            </a:r>
            <a:endParaRPr/>
          </a:p>
        </p:txBody>
      </p:sp>
      <p:pic>
        <p:nvPicPr>
          <p:cNvPr id="1385" name="Google Shape;1385;p98"/>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86" name="Google Shape;1386;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6464250" cy="36175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Clr>
                          <a:schemeClr val="dk1"/>
                        </a:buClr>
                        <a:buSzPts val="1100"/>
                        <a:buFont typeface="Arial"/>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3000000" cy="30000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300"/>
                        </a:spcAft>
                        <a:buNone/>
                      </a:pP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1411" name="Google Shape;1411;p100"/>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oboto"/>
                <a:ea typeface="Roboto"/>
                <a:cs typeface="Roboto"/>
                <a:sym typeface="Roboto"/>
              </a:rPr>
              <a:t>It’s all going to be okay!</a:t>
            </a:r>
            <a:endParaRPr sz="2400" b="1">
              <a:latin typeface="Roboto"/>
              <a:ea typeface="Roboto"/>
              <a:cs typeface="Roboto"/>
              <a:sym typeface="Roboto"/>
            </a:endParaRPr>
          </a:p>
        </p:txBody>
      </p:sp>
      <p:sp>
        <p:nvSpPr>
          <p:cNvPr id="1074" name="Google Shape;1074;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1"/>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37" name="Google Shape;1437;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for another…</a:t>
            </a:r>
            <a:endParaRPr/>
          </a:p>
        </p:txBody>
      </p:sp>
      <p:pic>
        <p:nvPicPr>
          <p:cNvPr id="1438" name="Google Shape;1438;p102"/>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39" name="Google Shape;1439;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6464250" cy="36159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3000000" cy="30000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rowSpan="3"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tc rowSpan="3"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4101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rowSpan="2"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7"/>
                  </a:ext>
                </a:extLst>
              </a:tr>
              <a:tr h="36507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2" name="Google Shape;1462;p104"/>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3" name="Google Shape;1463;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graphicFrame>
        <p:nvGraphicFramePr>
          <p:cNvPr id="1468" name="Google Shape;1468;p105"/>
          <p:cNvGraphicFramePr/>
          <p:nvPr/>
        </p:nvGraphicFramePr>
        <p:xfrm>
          <a:off x="1339875" y="1172200"/>
          <a:ext cx="3000000" cy="30000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1469" name="Google Shape;1469;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5"/>
          <p:cNvSpPr txBox="1"/>
          <p:nvPr/>
        </p:nvSpPr>
        <p:spPr>
          <a:xfrm>
            <a:off x="422900" y="13313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3</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487" name="Google Shape;1487;p106"/>
          <p:cNvGraphicFramePr/>
          <p:nvPr/>
        </p:nvGraphicFramePr>
        <p:xfrm>
          <a:off x="1339875" y="1172200"/>
          <a:ext cx="6464250" cy="36159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63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7025">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29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0" lvl="0" indent="0" algn="ctr" rtl="0">
                        <a:spcBef>
                          <a:spcPts val="0"/>
                        </a:spcBef>
                        <a:spcAft>
                          <a:spcPts val="0"/>
                        </a:spcAft>
                        <a:buNone/>
                      </a:pPr>
                      <a:r>
                        <a:rPr lang="en" sz="1200">
                          <a:solidFill>
                            <a:schemeClr val="dk1"/>
                          </a:solidFill>
                        </a:rPr>
                        <a:t>The Greatest Website Ever Made</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650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gridSpan="23">
                  <a:txBody>
                    <a:bodyPr/>
                    <a:lstStyle/>
                    <a:p>
                      <a:pPr marL="0" lvl="0" indent="0" algn="ctr" rtl="0">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498" name="Google Shape;1498;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final one is tricky.</a:t>
            </a:r>
            <a:endParaRPr/>
          </a:p>
        </p:txBody>
      </p:sp>
      <p:pic>
        <p:nvPicPr>
          <p:cNvPr id="1499" name="Google Shape;1499;p10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00" name="Google Shape;1500;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3000000" cy="30000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Level Up!</a:t>
            </a:r>
            <a:endParaRPr/>
          </a:p>
        </p:txBody>
      </p:sp>
      <p:sp>
        <p:nvSpPr>
          <p:cNvPr id="1514" name="Google Shape;1514;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Didn’t quite work, right? For this one, we need </a:t>
            </a:r>
            <a:r>
              <a:rPr lang="en" b="1"/>
              <a:t>sub-rows</a:t>
            </a:r>
            <a:r>
              <a:rPr lang="en"/>
              <a:t> and </a:t>
            </a:r>
            <a:r>
              <a:rPr lang="en" b="1"/>
              <a:t>sub-columns.</a:t>
            </a:r>
            <a:endParaRPr/>
          </a:p>
        </p:txBody>
      </p:sp>
      <p:pic>
        <p:nvPicPr>
          <p:cNvPr id="1515" name="Google Shape;1515;p10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16" name="Google Shape;1516;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3000000" cy="30000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3000000" cy="30000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gridSpan="2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endParaRPr sz="1200"/>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rowSpan="5" gridSpan="25">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extLst>
                  <a:ext uri="{0D108BD9-81ED-4DB2-BD59-A6C34878D82A}">
                    <a16:rowId xmlns:a16="http://schemas.microsoft.com/office/drawing/2014/main" val="10003"/>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5834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5"/>
                  </a:ext>
                </a:extLst>
              </a:tr>
              <a:tr h="100000">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6"/>
                  </a:ext>
                </a:extLst>
              </a:tr>
              <a:tr h="810125">
                <a:tc gridSpan="2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15">
                  <a:txBody>
                    <a:bodyPr/>
                    <a:lstStyle/>
                    <a:p>
                      <a:pPr marL="0" lvl="0" indent="0" algn="l" rtl="0">
                        <a:spcBef>
                          <a:spcPts val="0"/>
                        </a:spcBef>
                        <a:spcAft>
                          <a:spcPts val="0"/>
                        </a:spcAft>
                        <a:buNone/>
                      </a:pP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gridSpan="7">
                  <a:txBody>
                    <a:bodyPr/>
                    <a:lstStyle/>
                    <a:p>
                      <a:pPr marL="0" lvl="0" indent="0" algn="ctr"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4F9FF">
                        <a:alpha val="3731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sp>
        <p:nvSpPr>
          <p:cNvPr id="1525" name="Google Shape;1525;p110"/>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1**</a:t>
            </a:r>
            <a:r>
              <a:rPr lang="en" b="1">
                <a:solidFill>
                  <a:schemeClr val="dk1"/>
                </a:solidFill>
                <a:latin typeface="Roboto"/>
                <a:ea typeface="Roboto"/>
                <a:cs typeface="Roboto"/>
                <a:sym typeface="Roboto"/>
              </a:rPr>
              <a:t>*</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080" name="Google Shape;108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Column: </a:t>
            </a:r>
            <a:r>
              <a:rPr lang="en">
                <a:solidFill>
                  <a:srgbClr val="FF00FF"/>
                </a:solidFill>
              </a:rPr>
              <a:t>Different for each row </a:t>
            </a:r>
            <a:endParaRPr>
              <a:solidFill>
                <a:srgbClr val="FF00FF"/>
              </a:solidFill>
            </a:endParaRPr>
          </a:p>
        </p:txBody>
      </p:sp>
      <p:graphicFrame>
        <p:nvGraphicFramePr>
          <p:cNvPr id="1532" name="Google Shape;1532;p111"/>
          <p:cNvGraphicFramePr/>
          <p:nvPr/>
        </p:nvGraphicFramePr>
        <p:xfrm>
          <a:off x="1339875" y="867400"/>
          <a:ext cx="3000000" cy="30000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1"/>
          <p:cNvSpPr txBox="1"/>
          <p:nvPr/>
        </p:nvSpPr>
        <p:spPr>
          <a:xfrm>
            <a:off x="422900" y="1026513"/>
            <a:ext cx="845700" cy="35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endParaRPr b="1">
              <a:latin typeface="Roboto"/>
              <a:ea typeface="Roboto"/>
              <a:cs typeface="Roboto"/>
              <a:sym typeface="Roboto"/>
            </a:endParaRPr>
          </a:p>
          <a:p>
            <a:pPr marL="0" lvl="0" indent="0" algn="r" rtl="0">
              <a:spcBef>
                <a:spcPts val="0"/>
              </a:spcBef>
              <a:spcAft>
                <a:spcPts val="0"/>
              </a:spcAft>
              <a:buNone/>
            </a:pPr>
            <a:r>
              <a:rPr lang="en" b="1">
                <a:latin typeface="Roboto"/>
                <a:ea typeface="Roboto"/>
                <a:cs typeface="Roboto"/>
                <a:sym typeface="Roboto"/>
              </a:rPr>
              <a:t>2</a:t>
            </a:r>
            <a:endParaRPr b="1">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endParaRPr b="1">
              <a:solidFill>
                <a:schemeClr val="dk1"/>
              </a:solidFill>
              <a:latin typeface="Roboto"/>
              <a:ea typeface="Roboto"/>
              <a:cs typeface="Roboto"/>
              <a:sym typeface="Roboto"/>
            </a:endParaRPr>
          </a:p>
          <a:p>
            <a:pPr marL="0" lvl="0" indent="0" algn="ctr" rtl="0">
              <a:spcBef>
                <a:spcPts val="0"/>
              </a:spcBef>
              <a:spcAft>
                <a:spcPts val="0"/>
              </a:spcAft>
              <a:buNone/>
            </a:pPr>
            <a:endParaRPr b="1">
              <a:solidFill>
                <a:schemeClr val="dk1"/>
              </a:solidFill>
              <a:latin typeface="Roboto"/>
              <a:ea typeface="Roboto"/>
              <a:cs typeface="Roboto"/>
              <a:sym typeface="Roboto"/>
            </a:endParaRPr>
          </a:p>
          <a:p>
            <a:pPr marL="0" lvl="0" indent="0" algn="r"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Sub-Rows: Four</a:t>
            </a:r>
            <a:endParaRPr/>
          </a:p>
        </p:txBody>
      </p:sp>
      <p:graphicFrame>
        <p:nvGraphicFramePr>
          <p:cNvPr id="1545" name="Google Shape;1545;p112"/>
          <p:cNvGraphicFramePr/>
          <p:nvPr/>
        </p:nvGraphicFramePr>
        <p:xfrm>
          <a:off x="1339875" y="867400"/>
          <a:ext cx="3000000" cy="30000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2"/>
          <p:cNvSpPr txBox="1"/>
          <p:nvPr/>
        </p:nvSpPr>
        <p:spPr>
          <a:xfrm>
            <a:off x="7875250" y="1423838"/>
            <a:ext cx="845700" cy="35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1</a:t>
            </a:r>
            <a:endParaRPr b="1">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a:p>
            <a:pPr marL="0" lvl="0" indent="0" algn="l" rtl="0">
              <a:spcBef>
                <a:spcPts val="0"/>
              </a:spcBef>
              <a:spcAft>
                <a:spcPts val="0"/>
              </a:spcAft>
              <a:buNone/>
            </a:pPr>
            <a:r>
              <a:rPr lang="en" b="1">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Total # of Sub-Columns: Two</a:t>
            </a:r>
            <a:endParaRPr/>
          </a:p>
        </p:txBody>
      </p:sp>
      <p:graphicFrame>
        <p:nvGraphicFramePr>
          <p:cNvPr id="1558" name="Google Shape;1558;p113"/>
          <p:cNvGraphicFramePr/>
          <p:nvPr/>
        </p:nvGraphicFramePr>
        <p:xfrm>
          <a:off x="1339875" y="867400"/>
          <a:ext cx="6464250" cy="382732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 Try!</a:t>
            </a:r>
            <a:endParaRPr/>
          </a:p>
        </p:txBody>
      </p:sp>
      <p:graphicFrame>
        <p:nvGraphicFramePr>
          <p:cNvPr id="1568" name="Google Shape;1568;p114"/>
          <p:cNvGraphicFramePr/>
          <p:nvPr/>
        </p:nvGraphicFramePr>
        <p:xfrm>
          <a:off x="1339875" y="867400"/>
          <a:ext cx="6464250" cy="382732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Wireframes</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gridSpan="25">
                  <a:txBody>
                    <a:bodyPr/>
                    <a:lstStyle/>
                    <a:p>
                      <a:pPr marL="182880" lvl="0" indent="0" algn="l" rtl="0">
                        <a:spcBef>
                          <a:spcPts val="0"/>
                        </a:spcBef>
                        <a:spcAft>
                          <a:spcPts val="0"/>
                        </a:spcAft>
                        <a:buNone/>
                      </a:pPr>
                      <a:r>
                        <a:rPr lang="en" sz="1200">
                          <a:solidFill>
                            <a:schemeClr val="dk1"/>
                          </a:solidFill>
                        </a:rPr>
                        <a:t>       Awesome Photos</a:t>
                      </a: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5" gridSpan="15">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rowSpan="5"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5834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101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a:solidFill>
                            <a:schemeClr val="dk1"/>
                          </a:solidFill>
                          <a:highlight>
                            <a:srgbClr val="FFFFFF"/>
                          </a:highlight>
                        </a:rPr>
                        <a:t>Click to view photo</a:t>
                      </a:r>
                      <a:endParaRPr sz="600"/>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115"/>
          <p:cNvSpPr txBox="1">
            <a:spLocks noGrp="1"/>
          </p:cNvSpPr>
          <p:nvPr>
            <p:ph type="title"/>
          </p:nvPr>
        </p:nvSpPr>
        <p:spPr>
          <a:xfrm>
            <a:off x="274350" y="58355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Made It!</a:t>
            </a:r>
            <a:endParaRPr/>
          </a:p>
        </p:txBody>
      </p:sp>
      <p:pic>
        <p:nvPicPr>
          <p:cNvPr id="1577" name="Google Shape;1577;p115"/>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578" name="Google Shape;1578;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Grid Design with Bootstrap</a:t>
            </a:r>
            <a:endParaRPr/>
          </a:p>
        </p:txBody>
      </p:sp>
      <p:sp>
        <p:nvSpPr>
          <p:cNvPr id="1584" name="Google Shape;1584;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1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Warning</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lang="en" b="1"/>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590" name="Google Shape;1590;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6464250" cy="3617500"/>
        </p:xfrm>
        <a:graphic>
          <a:graphicData uri="http://schemas.openxmlformats.org/drawingml/2006/table">
            <a:tbl>
              <a:tblPr>
                <a:noFill/>
                <a:tableStyleId>{D5A61965-A3D1-4717-9202-E586F461C878}</a:tableStyleId>
              </a:tblPr>
              <a:tblGrid>
                <a:gridCol w="366900">
                  <a:extLst>
                    <a:ext uri="{9D8B030D-6E8A-4147-A177-3AD203B41FA5}">
                      <a16:colId xmlns:a16="http://schemas.microsoft.com/office/drawing/2014/main" val="20000"/>
                    </a:ext>
                  </a:extLst>
                </a:gridCol>
                <a:gridCol w="249150">
                  <a:extLst>
                    <a:ext uri="{9D8B030D-6E8A-4147-A177-3AD203B41FA5}">
                      <a16:colId xmlns:a16="http://schemas.microsoft.com/office/drawing/2014/main" val="20001"/>
                    </a:ext>
                  </a:extLst>
                </a:gridCol>
                <a:gridCol w="249150">
                  <a:extLst>
                    <a:ext uri="{9D8B030D-6E8A-4147-A177-3AD203B41FA5}">
                      <a16:colId xmlns:a16="http://schemas.microsoft.com/office/drawing/2014/main" val="20002"/>
                    </a:ext>
                  </a:extLst>
                </a:gridCol>
                <a:gridCol w="249150">
                  <a:extLst>
                    <a:ext uri="{9D8B030D-6E8A-4147-A177-3AD203B41FA5}">
                      <a16:colId xmlns:a16="http://schemas.microsoft.com/office/drawing/2014/main" val="20003"/>
                    </a:ext>
                  </a:extLst>
                </a:gridCol>
                <a:gridCol w="249150">
                  <a:extLst>
                    <a:ext uri="{9D8B030D-6E8A-4147-A177-3AD203B41FA5}">
                      <a16:colId xmlns:a16="http://schemas.microsoft.com/office/drawing/2014/main" val="20004"/>
                    </a:ext>
                  </a:extLst>
                </a:gridCol>
                <a:gridCol w="249150">
                  <a:extLst>
                    <a:ext uri="{9D8B030D-6E8A-4147-A177-3AD203B41FA5}">
                      <a16:colId xmlns:a16="http://schemas.microsoft.com/office/drawing/2014/main" val="20005"/>
                    </a:ext>
                  </a:extLst>
                </a:gridCol>
                <a:gridCol w="249150">
                  <a:extLst>
                    <a:ext uri="{9D8B030D-6E8A-4147-A177-3AD203B41FA5}">
                      <a16:colId xmlns:a16="http://schemas.microsoft.com/office/drawing/2014/main" val="20006"/>
                    </a:ext>
                  </a:extLst>
                </a:gridCol>
                <a:gridCol w="249150">
                  <a:extLst>
                    <a:ext uri="{9D8B030D-6E8A-4147-A177-3AD203B41FA5}">
                      <a16:colId xmlns:a16="http://schemas.microsoft.com/office/drawing/2014/main" val="20007"/>
                    </a:ext>
                  </a:extLst>
                </a:gridCol>
                <a:gridCol w="249150">
                  <a:extLst>
                    <a:ext uri="{9D8B030D-6E8A-4147-A177-3AD203B41FA5}">
                      <a16:colId xmlns:a16="http://schemas.microsoft.com/office/drawing/2014/main" val="20008"/>
                    </a:ext>
                  </a:extLst>
                </a:gridCol>
                <a:gridCol w="249150">
                  <a:extLst>
                    <a:ext uri="{9D8B030D-6E8A-4147-A177-3AD203B41FA5}">
                      <a16:colId xmlns:a16="http://schemas.microsoft.com/office/drawing/2014/main" val="20009"/>
                    </a:ext>
                  </a:extLst>
                </a:gridCol>
                <a:gridCol w="249150">
                  <a:extLst>
                    <a:ext uri="{9D8B030D-6E8A-4147-A177-3AD203B41FA5}">
                      <a16:colId xmlns:a16="http://schemas.microsoft.com/office/drawing/2014/main" val="20010"/>
                    </a:ext>
                  </a:extLst>
                </a:gridCol>
                <a:gridCol w="249150">
                  <a:extLst>
                    <a:ext uri="{9D8B030D-6E8A-4147-A177-3AD203B41FA5}">
                      <a16:colId xmlns:a16="http://schemas.microsoft.com/office/drawing/2014/main" val="20011"/>
                    </a:ext>
                  </a:extLst>
                </a:gridCol>
                <a:gridCol w="249150">
                  <a:extLst>
                    <a:ext uri="{9D8B030D-6E8A-4147-A177-3AD203B41FA5}">
                      <a16:colId xmlns:a16="http://schemas.microsoft.com/office/drawing/2014/main" val="20012"/>
                    </a:ext>
                  </a:extLst>
                </a:gridCol>
                <a:gridCol w="249150">
                  <a:extLst>
                    <a:ext uri="{9D8B030D-6E8A-4147-A177-3AD203B41FA5}">
                      <a16:colId xmlns:a16="http://schemas.microsoft.com/office/drawing/2014/main" val="20013"/>
                    </a:ext>
                  </a:extLst>
                </a:gridCol>
                <a:gridCol w="249150">
                  <a:extLst>
                    <a:ext uri="{9D8B030D-6E8A-4147-A177-3AD203B41FA5}">
                      <a16:colId xmlns:a16="http://schemas.microsoft.com/office/drawing/2014/main" val="20014"/>
                    </a:ext>
                  </a:extLst>
                </a:gridCol>
                <a:gridCol w="249150">
                  <a:extLst>
                    <a:ext uri="{9D8B030D-6E8A-4147-A177-3AD203B41FA5}">
                      <a16:colId xmlns:a16="http://schemas.microsoft.com/office/drawing/2014/main" val="20015"/>
                    </a:ext>
                  </a:extLst>
                </a:gridCol>
                <a:gridCol w="249150">
                  <a:extLst>
                    <a:ext uri="{9D8B030D-6E8A-4147-A177-3AD203B41FA5}">
                      <a16:colId xmlns:a16="http://schemas.microsoft.com/office/drawing/2014/main" val="20016"/>
                    </a:ext>
                  </a:extLst>
                </a:gridCol>
                <a:gridCol w="249150">
                  <a:extLst>
                    <a:ext uri="{9D8B030D-6E8A-4147-A177-3AD203B41FA5}">
                      <a16:colId xmlns:a16="http://schemas.microsoft.com/office/drawing/2014/main" val="20017"/>
                    </a:ext>
                  </a:extLst>
                </a:gridCol>
                <a:gridCol w="249150">
                  <a:extLst>
                    <a:ext uri="{9D8B030D-6E8A-4147-A177-3AD203B41FA5}">
                      <a16:colId xmlns:a16="http://schemas.microsoft.com/office/drawing/2014/main" val="20018"/>
                    </a:ext>
                  </a:extLst>
                </a:gridCol>
                <a:gridCol w="249150">
                  <a:extLst>
                    <a:ext uri="{9D8B030D-6E8A-4147-A177-3AD203B41FA5}">
                      <a16:colId xmlns:a16="http://schemas.microsoft.com/office/drawing/2014/main" val="20019"/>
                    </a:ext>
                  </a:extLst>
                </a:gridCol>
                <a:gridCol w="249150">
                  <a:extLst>
                    <a:ext uri="{9D8B030D-6E8A-4147-A177-3AD203B41FA5}">
                      <a16:colId xmlns:a16="http://schemas.microsoft.com/office/drawing/2014/main" val="20020"/>
                    </a:ext>
                  </a:extLst>
                </a:gridCol>
                <a:gridCol w="249150">
                  <a:extLst>
                    <a:ext uri="{9D8B030D-6E8A-4147-A177-3AD203B41FA5}">
                      <a16:colId xmlns:a16="http://schemas.microsoft.com/office/drawing/2014/main" val="20021"/>
                    </a:ext>
                  </a:extLst>
                </a:gridCol>
                <a:gridCol w="249150">
                  <a:extLst>
                    <a:ext uri="{9D8B030D-6E8A-4147-A177-3AD203B41FA5}">
                      <a16:colId xmlns:a16="http://schemas.microsoft.com/office/drawing/2014/main" val="20022"/>
                    </a:ext>
                  </a:extLst>
                </a:gridCol>
                <a:gridCol w="249150">
                  <a:extLst>
                    <a:ext uri="{9D8B030D-6E8A-4147-A177-3AD203B41FA5}">
                      <a16:colId xmlns:a16="http://schemas.microsoft.com/office/drawing/2014/main" val="20023"/>
                    </a:ext>
                  </a:extLst>
                </a:gridCol>
                <a:gridCol w="366900">
                  <a:extLst>
                    <a:ext uri="{9D8B030D-6E8A-4147-A177-3AD203B41FA5}">
                      <a16:colId xmlns:a16="http://schemas.microsoft.com/office/drawing/2014/main" val="20024"/>
                    </a:ext>
                  </a:extLst>
                </a:gridCol>
              </a:tblGrid>
              <a:tr h="215875">
                <a:tc>
                  <a:txBody>
                    <a:bodyPr/>
                    <a:lstStyle/>
                    <a:p>
                      <a:pPr marL="0" lvl="0" indent="0" algn="l" rtl="0">
                        <a:spcBef>
                          <a:spcPts val="0"/>
                        </a:spcBef>
                        <a:spcAft>
                          <a:spcPts val="0"/>
                        </a:spcAft>
                        <a:buNone/>
                      </a:pPr>
                      <a:endParaRPr sz="800"/>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1">
                  <a:txBody>
                    <a:bodyPr/>
                    <a:lstStyle/>
                    <a:p>
                      <a:pPr marL="0" lvl="0" indent="0" algn="l" rtl="0">
                        <a:spcBef>
                          <a:spcPts val="0"/>
                        </a:spcBef>
                        <a:spcAft>
                          <a:spcPts val="0"/>
                        </a:spcAft>
                        <a:buNone/>
                      </a:pPr>
                      <a:r>
                        <a:rPr lang="en" sz="800"/>
                        <a:t>News </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Home</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solidFill>
                            <a:schemeClr val="dk1"/>
                          </a:solidFill>
                          <a:latin typeface="Roboto"/>
                          <a:ea typeface="Roboto"/>
                          <a:cs typeface="Roboto"/>
                          <a:sym typeface="Roboto"/>
                        </a:rPr>
                        <a:t>About</a:t>
                      </a:r>
                      <a:endParaRPr sz="800"/>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lvl="0" indent="0" algn="l" rtl="0">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L="91425"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0575">
                <a:tc>
                  <a:txBody>
                    <a:bodyPr/>
                    <a:lstStyle/>
                    <a:p>
                      <a:pPr marL="0" lvl="0" indent="0" algn="l" rtl="0">
                        <a:spcBef>
                          <a:spcPts val="0"/>
                        </a:spcBef>
                        <a:spcAft>
                          <a:spcPts val="0"/>
                        </a:spcAft>
                        <a:buNone/>
                      </a:pPr>
                      <a:endParaRPr sz="1200"/>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3">
                  <a:txBody>
                    <a:bodyPr/>
                    <a:lstStyle/>
                    <a:p>
                      <a:pPr marL="82296" lvl="0" indent="0" algn="l" rtl="0">
                        <a:spcBef>
                          <a:spcPts val="0"/>
                        </a:spcBef>
                        <a:spcAft>
                          <a:spcPts val="0"/>
                        </a:spcAft>
                        <a:buNone/>
                      </a:pPr>
                      <a:r>
                        <a:rPr lang="en" sz="1200">
                          <a:solidFill>
                            <a:schemeClr val="dk1"/>
                          </a:solidFill>
                        </a:rPr>
                        <a:t>Awesome Stories</a:t>
                      </a: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209575">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1167700">
                <a:tc>
                  <a:txBody>
                    <a:bodyPr/>
                    <a:lstStyle/>
                    <a:p>
                      <a:pPr marL="0" lvl="0" indent="0" algn="l" rtl="0">
                        <a:spcBef>
                          <a:spcPts val="0"/>
                        </a:spcBef>
                        <a:spcAft>
                          <a:spcPts val="0"/>
                        </a:spcAft>
                        <a:buNone/>
                      </a:pPr>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7">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15">
                  <a:txBody>
                    <a:bodyPr/>
                    <a:lstStyle/>
                    <a:p>
                      <a:pPr marL="0" lvl="0" indent="0" algn="l" rtl="0">
                        <a:spcBef>
                          <a:spcPts val="0"/>
                        </a:spcBef>
                        <a:spcAft>
                          <a:spcPts val="0"/>
                        </a:spcAft>
                        <a:buNone/>
                      </a:pPr>
                      <a:r>
                        <a:rPr lang="en" sz="1200">
                          <a:solidFill>
                            <a:schemeClr val="dk1"/>
                          </a:solidFill>
                        </a:rPr>
                        <a:t>The Greatest Website Ever Made</a:t>
                      </a:r>
                      <a:endParaRPr>
                        <a:solidFill>
                          <a:schemeClr val="dk1"/>
                        </a:solidFill>
                      </a:endParaRPr>
                    </a:p>
                    <a:p>
                      <a:pPr marL="0" lvl="0" indent="0" algn="l" rtl="0">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0000">
                <a:tc gridSpan="25">
                  <a:txBody>
                    <a:bodyPr/>
                    <a:lstStyle/>
                    <a:p>
                      <a:pPr marL="0" lvl="0" indent="0" algn="l" rtl="0">
                        <a:spcBef>
                          <a:spcPts val="0"/>
                        </a:spcBef>
                        <a:spcAft>
                          <a:spcPts val="0"/>
                        </a:spcAft>
                        <a:buNone/>
                      </a:pPr>
                      <a:endParaRPr sz="600"/>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383775">
                <a:tc gridSpan="25">
                  <a:txBody>
                    <a:bodyPr/>
                    <a:lstStyle/>
                    <a:p>
                      <a:pPr marL="0" lvl="0" indent="0" algn="l" rtl="0">
                        <a:spcBef>
                          <a:spcPts val="0"/>
                        </a:spcBef>
                        <a:spcAft>
                          <a:spcPts val="0"/>
                        </a:spcAft>
                        <a:buNone/>
                      </a:pPr>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08" name="Google Shape;1608;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a:spLocks noGrp="1"/>
          </p:cNvSpPr>
          <p:nvPr>
            <p:ph type="body" idx="3"/>
          </p:nvPr>
        </p:nvSpPr>
        <p:spPr>
          <a:xfrm>
            <a:off x="0" y="1523975"/>
            <a:ext cx="3303300" cy="3046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b="1"/>
              <a:t>Example:   </a:t>
            </a:r>
            <a:endParaRPr b="1"/>
          </a:p>
          <a:p>
            <a:pPr marL="0" lvl="0" indent="0" algn="l" rtl="0">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marL="0" lvl="0" indent="0" algn="l" rtl="0">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marL="0" lvl="0" indent="0" algn="l" rtl="0">
              <a:lnSpc>
                <a:spcPct val="115000"/>
              </a:lnSpc>
              <a:spcBef>
                <a:spcPts val="800"/>
              </a:spcBef>
              <a:spcAft>
                <a:spcPts val="800"/>
              </a:spcAft>
              <a:buNone/>
            </a:pPr>
            <a:endParaRPr/>
          </a:p>
        </p:txBody>
      </p:sp>
      <p:graphicFrame>
        <p:nvGraphicFramePr>
          <p:cNvPr id="1610" name="Google Shape;1610;p119"/>
          <p:cNvGraphicFramePr/>
          <p:nvPr/>
        </p:nvGraphicFramePr>
        <p:xfrm>
          <a:off x="2691288" y="1523975"/>
          <a:ext cx="6070275" cy="2757365"/>
        </p:xfrm>
        <a:graphic>
          <a:graphicData uri="http://schemas.openxmlformats.org/drawingml/2006/table">
            <a:tbl>
              <a:tblPr>
                <a:noFill/>
                <a:tableStyleId>{D5A61965-A3D1-4717-9202-E586F461C878}</a:tableStyleId>
              </a:tblPr>
              <a:tblGrid>
                <a:gridCol w="263925">
                  <a:extLst>
                    <a:ext uri="{9D8B030D-6E8A-4147-A177-3AD203B41FA5}">
                      <a16:colId xmlns:a16="http://schemas.microsoft.com/office/drawing/2014/main" val="20000"/>
                    </a:ext>
                  </a:extLst>
                </a:gridCol>
                <a:gridCol w="263925">
                  <a:extLst>
                    <a:ext uri="{9D8B030D-6E8A-4147-A177-3AD203B41FA5}">
                      <a16:colId xmlns:a16="http://schemas.microsoft.com/office/drawing/2014/main" val="20001"/>
                    </a:ext>
                  </a:extLst>
                </a:gridCol>
                <a:gridCol w="263925">
                  <a:extLst>
                    <a:ext uri="{9D8B030D-6E8A-4147-A177-3AD203B41FA5}">
                      <a16:colId xmlns:a16="http://schemas.microsoft.com/office/drawing/2014/main" val="20002"/>
                    </a:ext>
                  </a:extLst>
                </a:gridCol>
                <a:gridCol w="263925">
                  <a:extLst>
                    <a:ext uri="{9D8B030D-6E8A-4147-A177-3AD203B41FA5}">
                      <a16:colId xmlns:a16="http://schemas.microsoft.com/office/drawing/2014/main" val="20003"/>
                    </a:ext>
                  </a:extLst>
                </a:gridCol>
                <a:gridCol w="263925">
                  <a:extLst>
                    <a:ext uri="{9D8B030D-6E8A-4147-A177-3AD203B41FA5}">
                      <a16:colId xmlns:a16="http://schemas.microsoft.com/office/drawing/2014/main" val="20004"/>
                    </a:ext>
                  </a:extLst>
                </a:gridCol>
                <a:gridCol w="263925">
                  <a:extLst>
                    <a:ext uri="{9D8B030D-6E8A-4147-A177-3AD203B41FA5}">
                      <a16:colId xmlns:a16="http://schemas.microsoft.com/office/drawing/2014/main" val="20005"/>
                    </a:ext>
                  </a:extLst>
                </a:gridCol>
                <a:gridCol w="263925">
                  <a:extLst>
                    <a:ext uri="{9D8B030D-6E8A-4147-A177-3AD203B41FA5}">
                      <a16:colId xmlns:a16="http://schemas.microsoft.com/office/drawing/2014/main" val="20006"/>
                    </a:ext>
                  </a:extLst>
                </a:gridCol>
                <a:gridCol w="263925">
                  <a:extLst>
                    <a:ext uri="{9D8B030D-6E8A-4147-A177-3AD203B41FA5}">
                      <a16:colId xmlns:a16="http://schemas.microsoft.com/office/drawing/2014/main" val="20007"/>
                    </a:ext>
                  </a:extLst>
                </a:gridCol>
                <a:gridCol w="263925">
                  <a:extLst>
                    <a:ext uri="{9D8B030D-6E8A-4147-A177-3AD203B41FA5}">
                      <a16:colId xmlns:a16="http://schemas.microsoft.com/office/drawing/2014/main" val="20008"/>
                    </a:ext>
                  </a:extLst>
                </a:gridCol>
                <a:gridCol w="263925">
                  <a:extLst>
                    <a:ext uri="{9D8B030D-6E8A-4147-A177-3AD203B41FA5}">
                      <a16:colId xmlns:a16="http://schemas.microsoft.com/office/drawing/2014/main" val="20009"/>
                    </a:ext>
                  </a:extLst>
                </a:gridCol>
                <a:gridCol w="263925">
                  <a:extLst>
                    <a:ext uri="{9D8B030D-6E8A-4147-A177-3AD203B41FA5}">
                      <a16:colId xmlns:a16="http://schemas.microsoft.com/office/drawing/2014/main" val="20010"/>
                    </a:ext>
                  </a:extLst>
                </a:gridCol>
                <a:gridCol w="263925">
                  <a:extLst>
                    <a:ext uri="{9D8B030D-6E8A-4147-A177-3AD203B41FA5}">
                      <a16:colId xmlns:a16="http://schemas.microsoft.com/office/drawing/2014/main" val="20011"/>
                    </a:ext>
                  </a:extLst>
                </a:gridCol>
                <a:gridCol w="263925">
                  <a:extLst>
                    <a:ext uri="{9D8B030D-6E8A-4147-A177-3AD203B41FA5}">
                      <a16:colId xmlns:a16="http://schemas.microsoft.com/office/drawing/2014/main" val="20012"/>
                    </a:ext>
                  </a:extLst>
                </a:gridCol>
                <a:gridCol w="263925">
                  <a:extLst>
                    <a:ext uri="{9D8B030D-6E8A-4147-A177-3AD203B41FA5}">
                      <a16:colId xmlns:a16="http://schemas.microsoft.com/office/drawing/2014/main" val="20013"/>
                    </a:ext>
                  </a:extLst>
                </a:gridCol>
                <a:gridCol w="263925">
                  <a:extLst>
                    <a:ext uri="{9D8B030D-6E8A-4147-A177-3AD203B41FA5}">
                      <a16:colId xmlns:a16="http://schemas.microsoft.com/office/drawing/2014/main" val="20014"/>
                    </a:ext>
                  </a:extLst>
                </a:gridCol>
                <a:gridCol w="263925">
                  <a:extLst>
                    <a:ext uri="{9D8B030D-6E8A-4147-A177-3AD203B41FA5}">
                      <a16:colId xmlns:a16="http://schemas.microsoft.com/office/drawing/2014/main" val="20015"/>
                    </a:ext>
                  </a:extLst>
                </a:gridCol>
                <a:gridCol w="263925">
                  <a:extLst>
                    <a:ext uri="{9D8B030D-6E8A-4147-A177-3AD203B41FA5}">
                      <a16:colId xmlns:a16="http://schemas.microsoft.com/office/drawing/2014/main" val="20016"/>
                    </a:ext>
                  </a:extLst>
                </a:gridCol>
                <a:gridCol w="263925">
                  <a:extLst>
                    <a:ext uri="{9D8B030D-6E8A-4147-A177-3AD203B41FA5}">
                      <a16:colId xmlns:a16="http://schemas.microsoft.com/office/drawing/2014/main" val="20017"/>
                    </a:ext>
                  </a:extLst>
                </a:gridCol>
                <a:gridCol w="263925">
                  <a:extLst>
                    <a:ext uri="{9D8B030D-6E8A-4147-A177-3AD203B41FA5}">
                      <a16:colId xmlns:a16="http://schemas.microsoft.com/office/drawing/2014/main" val="20018"/>
                    </a:ext>
                  </a:extLst>
                </a:gridCol>
                <a:gridCol w="263925">
                  <a:extLst>
                    <a:ext uri="{9D8B030D-6E8A-4147-A177-3AD203B41FA5}">
                      <a16:colId xmlns:a16="http://schemas.microsoft.com/office/drawing/2014/main" val="20019"/>
                    </a:ext>
                  </a:extLst>
                </a:gridCol>
                <a:gridCol w="263925">
                  <a:extLst>
                    <a:ext uri="{9D8B030D-6E8A-4147-A177-3AD203B41FA5}">
                      <a16:colId xmlns:a16="http://schemas.microsoft.com/office/drawing/2014/main" val="20020"/>
                    </a:ext>
                  </a:extLst>
                </a:gridCol>
                <a:gridCol w="263925">
                  <a:extLst>
                    <a:ext uri="{9D8B030D-6E8A-4147-A177-3AD203B41FA5}">
                      <a16:colId xmlns:a16="http://schemas.microsoft.com/office/drawing/2014/main" val="20021"/>
                    </a:ext>
                  </a:extLst>
                </a:gridCol>
                <a:gridCol w="263925">
                  <a:extLst>
                    <a:ext uri="{9D8B030D-6E8A-4147-A177-3AD203B41FA5}">
                      <a16:colId xmlns:a16="http://schemas.microsoft.com/office/drawing/2014/main" val="20022"/>
                    </a:ext>
                  </a:extLst>
                </a:gridCol>
              </a:tblGrid>
              <a:tr h="123725">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0"/>
                  </a:ext>
                </a:extLst>
              </a:tr>
              <a:tr h="226800">
                <a:tc gridSpan="23">
                  <a:txBody>
                    <a:bodyPr/>
                    <a:lstStyle/>
                    <a:p>
                      <a:pPr marL="0" lvl="0" indent="0" algn="ctr" rtl="0">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2"/>
                  </a:ext>
                </a:extLst>
              </a:tr>
              <a:tr h="226800">
                <a:tc gridSpan="11">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WIDTH</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11">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HALF WIDTH</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00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134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4"/>
                  </a:ext>
                </a:extLst>
              </a:tr>
              <a:tr h="226800">
                <a:tc gridSpan="7">
                  <a:txBody>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6"/>
                  </a:ext>
                </a:extLst>
              </a:tr>
              <a:tr h="226800">
                <a:tc gridSpan="1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TWO 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THIRD</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08"/>
                  </a:ext>
                </a:extLst>
              </a:tr>
              <a:tr h="226800">
                <a:tc gridSpan="5">
                  <a:txBody>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tcPr>
                </a:tc>
                <a:tc gridSpan="5">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1/4</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0"/>
                  </a:ext>
                </a:extLst>
              </a:tr>
              <a:tr h="226800">
                <a:tc gridSpan="17">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3/4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5">
                  <a:txBody>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9900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2"/>
                  </a:ext>
                </a:extLst>
              </a:tr>
              <a:tr h="226800">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gridSpan="19">
                  <a:txBody>
                    <a:bodyPr/>
                    <a:lstStyle/>
                    <a:p>
                      <a:pPr marL="0" lvl="0" indent="0" algn="ctr" rtl="0">
                        <a:spcBef>
                          <a:spcPts val="0"/>
                        </a:spcBef>
                        <a:spcAft>
                          <a:spcPts val="0"/>
                        </a:spcAft>
                        <a:buNone/>
                      </a:pPr>
                      <a:r>
                        <a:rPr lang="en" sz="1800">
                          <a:solidFill>
                            <a:schemeClr val="dk1"/>
                          </a:solidFill>
                          <a:latin typeface="Roboto"/>
                          <a:ea typeface="Roboto"/>
                          <a:cs typeface="Roboto"/>
                          <a:sym typeface="Roboto"/>
                        </a:rPr>
                        <a:t>10 Column</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t>1</a:t>
                      </a:r>
                      <a:endParaRPr sz="18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A9B7C0"/>
                    </a:solidFill>
                  </a:tcPr>
                </a:tc>
                <a:extLst>
                  <a:ext uri="{0D108BD9-81ED-4DB2-BD59-A6C34878D82A}">
                    <a16:rowId xmlns:a16="http://schemas.microsoft.com/office/drawing/2014/main" val="10013"/>
                  </a:ext>
                </a:extLst>
              </a:tr>
              <a:tr h="100000">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600"/>
                    </a:p>
                  </a:txBody>
                  <a:tcPr marL="0" marR="0" marT="0" marB="0">
                    <a:lnL w="9525" cap="flat" cmpd="sng">
                      <a:solidFill>
                        <a:srgbClr val="A9B7C0">
                          <a:alpha val="0"/>
                        </a:srgbClr>
                      </a:solidFill>
                      <a:prstDash val="solid"/>
                      <a:round/>
                      <a:headEnd type="none" w="sm" len="sm"/>
                      <a:tailEnd type="none" w="sm" len="sm"/>
                    </a:lnL>
                    <a:lnR w="9525" cap="flat" cmpd="sng">
                      <a:solidFill>
                        <a:srgbClr val="A9B7C0">
                          <a:alpha val="0"/>
                        </a:srgbClr>
                      </a:solidFill>
                      <a:prstDash val="solid"/>
                      <a:round/>
                      <a:headEnd type="none" w="sm" len="sm"/>
                      <a:tailEnd type="none" w="sm" len="sm"/>
                    </a:lnR>
                    <a:lnT w="9525" cap="flat" cmpd="sng">
                      <a:solidFill>
                        <a:srgbClr val="A9B7C0">
                          <a:alpha val="0"/>
                        </a:srgbClr>
                      </a:solidFill>
                      <a:prstDash val="solid"/>
                      <a:round/>
                      <a:headEnd type="none" w="sm" len="sm"/>
                      <a:tailEnd type="none" w="sm" len="sm"/>
                    </a:lnT>
                    <a:lnB w="9525" cap="flat" cmpd="sng">
                      <a:solidFill>
                        <a:srgbClr val="A9B7C0">
                          <a:alpha val="0"/>
                        </a:srgbClr>
                      </a:solidFill>
                      <a:prstDash val="solid"/>
                      <a:round/>
                      <a:headEnd type="none" w="sm" len="sm"/>
                      <a:tailEnd type="none" w="sm" len="sm"/>
                    </a:lnB>
                    <a:solidFill>
                      <a:srgbClr val="14F9FF">
                        <a:alpha val="37310"/>
                      </a:srgbClr>
                    </a:solidFill>
                  </a:tcPr>
                </a:tc>
                <a:extLst>
                  <a:ext uri="{0D108BD9-81ED-4DB2-BD59-A6C34878D82A}">
                    <a16:rowId xmlns:a16="http://schemas.microsoft.com/office/drawing/2014/main" val="10014"/>
                  </a:ext>
                </a:extLst>
              </a:tr>
            </a:tbl>
          </a:graphicData>
        </a:graphic>
      </p:graphicFrame>
      <p:sp>
        <p:nvSpPr>
          <p:cNvPr id="1611" name="Google Shape;161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Grids</a:t>
            </a:r>
            <a:endParaRPr/>
          </a:p>
        </p:txBody>
      </p:sp>
      <p:sp>
        <p:nvSpPr>
          <p:cNvPr id="1617" name="Google Shape;1617;p120"/>
          <p:cNvSpPr txBox="1">
            <a:spLocks noGrp="1"/>
          </p:cNvSpPr>
          <p:nvPr>
            <p:ph type="subTitle" idx="1"/>
          </p:nvPr>
        </p:nvSpPr>
        <p:spPr>
          <a:xfrm>
            <a:off x="0" y="675975"/>
            <a:ext cx="9144000" cy="3879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Bootstrap grid is made up of:</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Each of these elements is implemented by creating a </a:t>
            </a:r>
            <a:r>
              <a:rPr lang="en" b="1">
                <a:latin typeface="Courier New"/>
                <a:ea typeface="Courier New"/>
                <a:cs typeface="Courier New"/>
                <a:sym typeface="Courier New"/>
              </a:rPr>
              <a:t>div</a:t>
            </a:r>
            <a:r>
              <a:rPr lang="en"/>
              <a:t> with a specific </a:t>
            </a:r>
            <a:br>
              <a:rPr lang="en"/>
            </a:br>
            <a:r>
              <a:rPr lang="en"/>
              <a:t>class name. </a:t>
            </a:r>
            <a:endParaRPr/>
          </a:p>
        </p:txBody>
      </p:sp>
      <p:sp>
        <p:nvSpPr>
          <p:cNvPr id="1618" name="Google Shape;1618;p12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20"/>
          <p:cNvSpPr txBox="1">
            <a:spLocks noGrp="1"/>
          </p:cNvSpPr>
          <p:nvPr>
            <p:ph type="subTitle" idx="1"/>
          </p:nvPr>
        </p:nvSpPr>
        <p:spPr>
          <a:xfrm>
            <a:off x="25" y="13194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Containers</a:t>
            </a:r>
            <a:r>
              <a:rPr lang="en"/>
              <a:t>—wrap around the entire grid</a:t>
            </a:r>
            <a:endParaRPr/>
          </a:p>
        </p:txBody>
      </p:sp>
      <p:sp>
        <p:nvSpPr>
          <p:cNvPr id="1620" name="Google Shape;1620;p12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0"/>
          <p:cNvSpPr txBox="1">
            <a:spLocks noGrp="1"/>
          </p:cNvSpPr>
          <p:nvPr>
            <p:ph type="subTitle" idx="2"/>
          </p:nvPr>
        </p:nvSpPr>
        <p:spPr>
          <a:xfrm>
            <a:off x="-12175" y="2004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Rows</a:t>
            </a:r>
            <a:r>
              <a:rPr lang="en"/>
              <a:t>—defined first and are just rows</a:t>
            </a:r>
            <a:endParaRPr/>
          </a:p>
        </p:txBody>
      </p:sp>
      <p:sp>
        <p:nvSpPr>
          <p:cNvPr id="1623" name="Google Shape;1623;p120"/>
          <p:cNvSpPr txBox="1">
            <a:spLocks noGrp="1"/>
          </p:cNvSpPr>
          <p:nvPr>
            <p:ph type="subTitle" idx="3"/>
          </p:nvPr>
        </p:nvSpPr>
        <p:spPr>
          <a:xfrm>
            <a:off x="100" y="2695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b="1"/>
              <a:t>Columns</a:t>
            </a:r>
            <a:r>
              <a:rPr lang="en"/>
              <a:t>—defined within rows and specify the columns. The sum total of all columns within a row </a:t>
            </a:r>
            <a:r>
              <a:rPr lang="en" b="1"/>
              <a:t>must </a:t>
            </a:r>
            <a:r>
              <a:rPr lang="en"/>
              <a:t>add up to 12. </a:t>
            </a:r>
            <a:endParaRPr/>
          </a:p>
        </p:txBody>
      </p:sp>
      <p:pic>
        <p:nvPicPr>
          <p:cNvPr id="1624" name="Google Shape;1624;p120"/>
          <p:cNvPicPr preferRelativeResize="0"/>
          <p:nvPr/>
        </p:nvPicPr>
        <p:blipFill rotWithShape="1">
          <a:blip r:embed="rId3">
            <a:alphaModFix/>
          </a:blip>
          <a:srcRect t="1830" b="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3">
            <a:alphaModFix/>
          </a:blip>
          <a:srcRect t="1830" b="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3">
            <a:alphaModFix/>
          </a:blip>
          <a:srcRect t="1830" b="1830"/>
          <a:stretch/>
        </p:blipFill>
        <p:spPr>
          <a:xfrm>
            <a:off x="429768" y="2701248"/>
            <a:ext cx="785566" cy="606900"/>
          </a:xfrm>
          <a:prstGeom prst="rect">
            <a:avLst/>
          </a:prstGeom>
          <a:noFill/>
          <a:ln>
            <a:noFill/>
          </a:ln>
        </p:spPr>
      </p:pic>
      <p:sp>
        <p:nvSpPr>
          <p:cNvPr id="1627" name="Google Shape;1627;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67"/>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Today’s Class</a:t>
            </a:r>
            <a:endParaRPr/>
          </a:p>
        </p:txBody>
      </p:sp>
      <p:sp>
        <p:nvSpPr>
          <p:cNvPr id="1087" name="Google Shape;1087;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088" name="Google Shape;1088;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8226100" cy="3697600"/>
        </p:xfrm>
        <a:graphic>
          <a:graphicData uri="http://schemas.openxmlformats.org/drawingml/2006/table">
            <a:tbl>
              <a:tblPr>
                <a:noFill/>
                <a:tableStyleId>{D5A61965-A3D1-4717-9202-E586F461C878}</a:tableStyleId>
              </a:tblPr>
              <a:tblGrid>
                <a:gridCol w="365825">
                  <a:extLst>
                    <a:ext uri="{9D8B030D-6E8A-4147-A177-3AD203B41FA5}">
                      <a16:colId xmlns:a16="http://schemas.microsoft.com/office/drawing/2014/main" val="20000"/>
                    </a:ext>
                  </a:extLst>
                </a:gridCol>
                <a:gridCol w="365825">
                  <a:extLst>
                    <a:ext uri="{9D8B030D-6E8A-4147-A177-3AD203B41FA5}">
                      <a16:colId xmlns:a16="http://schemas.microsoft.com/office/drawing/2014/main" val="20001"/>
                    </a:ext>
                  </a:extLst>
                </a:gridCol>
                <a:gridCol w="1454000">
                  <a:extLst>
                    <a:ext uri="{9D8B030D-6E8A-4147-A177-3AD203B41FA5}">
                      <a16:colId xmlns:a16="http://schemas.microsoft.com/office/drawing/2014/main" val="20002"/>
                    </a:ext>
                  </a:extLst>
                </a:gridCol>
                <a:gridCol w="365825">
                  <a:extLst>
                    <a:ext uri="{9D8B030D-6E8A-4147-A177-3AD203B41FA5}">
                      <a16:colId xmlns:a16="http://schemas.microsoft.com/office/drawing/2014/main" val="20003"/>
                    </a:ext>
                  </a:extLst>
                </a:gridCol>
                <a:gridCol w="1391675">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139347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1392125">
                  <a:extLst>
                    <a:ext uri="{9D8B030D-6E8A-4147-A177-3AD203B41FA5}">
                      <a16:colId xmlns:a16="http://schemas.microsoft.com/office/drawing/2014/main" val="20008"/>
                    </a:ext>
                  </a:extLst>
                </a:gridCol>
                <a:gridCol w="365825">
                  <a:extLst>
                    <a:ext uri="{9D8B030D-6E8A-4147-A177-3AD203B41FA5}">
                      <a16:colId xmlns:a16="http://schemas.microsoft.com/office/drawing/2014/main" val="20009"/>
                    </a:ext>
                  </a:extLst>
                </a:gridCol>
                <a:gridCol w="365825">
                  <a:extLst>
                    <a:ext uri="{9D8B030D-6E8A-4147-A177-3AD203B41FA5}">
                      <a16:colId xmlns:a16="http://schemas.microsoft.com/office/drawing/2014/main" val="20010"/>
                    </a:ext>
                  </a:extLst>
                </a:gridCol>
              </a:tblGrid>
              <a:tr h="432050">
                <a:tc gridSpan="10">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Row #1</a:t>
                      </a:r>
                      <a:endParaRPr sz="600">
                        <a:solidFill>
                          <a:schemeClr val="dk1"/>
                        </a:solidFill>
                        <a:latin typeface="Roboto Medium"/>
                        <a:ea typeface="Roboto Medium"/>
                        <a:cs typeface="Roboto Medium"/>
                        <a:sym typeface="Roboto Medium"/>
                      </a:endParaRPr>
                    </a:p>
                  </a:txBody>
                  <a:tcPr marL="0" marR="0" marT="0" marB="0" anchor="b">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432050">
                <a:tc rowSpan="4">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9">
                  <a:txBody>
                    <a:bodyPr/>
                    <a:lstStyle/>
                    <a:p>
                      <a:pPr marL="0" lvl="0" indent="0" algn="l" rtl="0">
                        <a:spcBef>
                          <a:spcPts val="0"/>
                        </a:spcBef>
                        <a:spcAft>
                          <a:spcPts val="0"/>
                        </a:spcAft>
                        <a:buClr>
                          <a:schemeClr val="dk1"/>
                        </a:buClr>
                        <a:buFont typeface="Arial"/>
                        <a:buNone/>
                      </a:pP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32050">
                <a:tc vMerge="1">
                  <a:txBody>
                    <a:bodyPr/>
                    <a:lstStyle/>
                    <a:p>
                      <a:endParaRPr lang="en-US"/>
                    </a:p>
                  </a:txBody>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solidFill>
                          <a:srgbClr val="FF00FF"/>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00FF">
                        <a:alpha val="65770"/>
                      </a:srgbClr>
                    </a:solidFill>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rowSpan="3">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32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130720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7">
                  <a:txBody>
                    <a:bodyPr/>
                    <a:lstStyle/>
                    <a:p>
                      <a:pPr marL="0" lvl="0" indent="0" algn="l" rtl="0">
                        <a:spcBef>
                          <a:spcPts val="0"/>
                        </a:spcBef>
                        <a:spcAft>
                          <a:spcPts val="0"/>
                        </a:spcAft>
                        <a:buNone/>
                      </a:pPr>
                      <a:endParaRPr sz="1500">
                        <a:solidFill>
                          <a:schemeClr val="dk1"/>
                        </a:solidFill>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1100">
                <a:tc>
                  <a:txBody>
                    <a:bodyPr/>
                    <a:lstStyle/>
                    <a:p>
                      <a:pPr marL="0" lvl="0" indent="0" algn="l" rtl="0">
                        <a:spcBef>
                          <a:spcPts val="0"/>
                        </a:spcBef>
                        <a:spcAft>
                          <a:spcPts val="0"/>
                        </a:spcAft>
                        <a:buNone/>
                      </a:pPr>
                      <a:endParaRPr sz="600">
                        <a:solidFill>
                          <a:schemeClr val="dk1"/>
                        </a:solidFill>
                        <a:latin typeface="Roboto Medium"/>
                        <a:ea typeface="Roboto Medium"/>
                        <a:cs typeface="Roboto Medium"/>
                        <a:sym typeface="Roboto Medium"/>
                      </a:endParaRPr>
                    </a:p>
                  </a:txBody>
                  <a:tcPr marL="0" marR="0" marT="0" marB="0">
                    <a:lnL w="95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gridSpan="9">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endParaRPr sz="600">
                        <a:latin typeface="Roboto Medium"/>
                        <a:ea typeface="Roboto Medium"/>
                        <a:cs typeface="Roboto Medium"/>
                        <a:sym typeface="Roboto Medium"/>
                      </a:endParaRPr>
                    </a:p>
                  </a:txBody>
                  <a:tcPr marL="0" marR="0" marT="0" marB="0">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34" name="Google Shape;1634;p121"/>
          <p:cNvSpPr txBox="1"/>
          <p:nvPr/>
        </p:nvSpPr>
        <p:spPr>
          <a:xfrm>
            <a:off x="248225" y="751350"/>
            <a:ext cx="1937700" cy="31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3560-D067-0B41-849A-323E545737C6}"/>
              </a:ext>
            </a:extLst>
          </p:cNvPr>
          <p:cNvSpPr>
            <a:spLocks noGrp="1"/>
          </p:cNvSpPr>
          <p:nvPr>
            <p:ph type="title"/>
          </p:nvPr>
        </p:nvSpPr>
        <p:spPr/>
        <p:txBody>
          <a:bodyPr/>
          <a:lstStyle/>
          <a:p>
            <a:r>
              <a:rPr lang="en-US" dirty="0"/>
              <a:t>BS4 </a:t>
            </a:r>
            <a:r>
              <a:rPr lang="en-US"/>
              <a:t>Grid System</a:t>
            </a:r>
          </a:p>
        </p:txBody>
      </p:sp>
      <p:sp>
        <p:nvSpPr>
          <p:cNvPr id="4" name="Slide Number Placeholder 3">
            <a:extLst>
              <a:ext uri="{FF2B5EF4-FFF2-40B4-BE49-F238E27FC236}">
                <a16:creationId xmlns:a16="http://schemas.microsoft.com/office/drawing/2014/main" id="{2D97CBFB-743C-5845-AC99-CE6BB3AF50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
        <p:nvSpPr>
          <p:cNvPr id="5" name="Subtitle 4">
            <a:extLst>
              <a:ext uri="{FF2B5EF4-FFF2-40B4-BE49-F238E27FC236}">
                <a16:creationId xmlns:a16="http://schemas.microsoft.com/office/drawing/2014/main" id="{89A5D040-FD0D-B54F-BC06-AC3B34312341}"/>
              </a:ext>
            </a:extLst>
          </p:cNvPr>
          <p:cNvSpPr>
            <a:spLocks noGrp="1"/>
          </p:cNvSpPr>
          <p:nvPr>
            <p:ph type="subTitle" idx="2"/>
          </p:nvPr>
        </p:nvSpPr>
        <p:spPr/>
        <p:txBody>
          <a:bodyPr/>
          <a:lstStyle/>
          <a:p>
            <a:endParaRPr lang="en-US"/>
          </a:p>
        </p:txBody>
      </p:sp>
      <p:pic>
        <p:nvPicPr>
          <p:cNvPr id="7" name="Picture 6">
            <a:extLst>
              <a:ext uri="{FF2B5EF4-FFF2-40B4-BE49-F238E27FC236}">
                <a16:creationId xmlns:a16="http://schemas.microsoft.com/office/drawing/2014/main" id="{6F120E34-86D6-E348-ABEF-801022A31616}"/>
              </a:ext>
            </a:extLst>
          </p:cNvPr>
          <p:cNvPicPr>
            <a:picLocks noChangeAspect="1"/>
          </p:cNvPicPr>
          <p:nvPr/>
        </p:nvPicPr>
        <p:blipFill>
          <a:blip r:embed="rId2"/>
          <a:stretch>
            <a:fillRect/>
          </a:stretch>
        </p:blipFill>
        <p:spPr>
          <a:xfrm>
            <a:off x="1216550" y="659720"/>
            <a:ext cx="6297434" cy="4223237"/>
          </a:xfrm>
          <a:prstGeom prst="rect">
            <a:avLst/>
          </a:prstGeom>
        </p:spPr>
      </p:pic>
    </p:spTree>
    <p:extLst>
      <p:ext uri="{BB962C8B-B14F-4D97-AF65-F5344CB8AC3E}">
        <p14:creationId xmlns:p14="http://schemas.microsoft.com/office/powerpoint/2010/main" val="3836259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t>Group Activity </a:t>
            </a:r>
            <a:r>
              <a:rPr lang="en" sz="3000">
                <a:latin typeface="Roboto Light"/>
                <a:ea typeface="Roboto Light"/>
                <a:cs typeface="Roboto Light"/>
                <a:sym typeface="Roboto Light"/>
              </a:rPr>
              <a:t>(2 people)</a:t>
            </a:r>
            <a:r>
              <a:rPr lang="en" sz="3000" b="1"/>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a:latin typeface="Roboto Light"/>
              <a:ea typeface="Roboto Light"/>
              <a:cs typeface="Roboto Light"/>
              <a:sym typeface="Roboto Light"/>
            </a:endParaRPr>
          </a:p>
          <a:p>
            <a:pPr marL="0" lvl="0" indent="0" algn="l" rtl="0">
              <a:spcBef>
                <a:spcPts val="0"/>
              </a:spcBef>
              <a:spcAft>
                <a:spcPts val="0"/>
              </a:spcAft>
              <a:buNone/>
            </a:pPr>
            <a:endParaRPr sz="3000">
              <a:latin typeface="Roboto Light"/>
              <a:ea typeface="Roboto Light"/>
              <a:cs typeface="Roboto Light"/>
              <a:sym typeface="Roboto Light"/>
            </a:endParaRPr>
          </a:p>
        </p:txBody>
      </p:sp>
      <p:sp>
        <p:nvSpPr>
          <p:cNvPr id="1641" name="Google Shape;1641;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
        <p:nvSpPr>
          <p:cNvPr id="1642" name="Google Shape;1642;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Group Activity: Discuss Containers, Rows, and Columns</a:t>
            </a:r>
            <a:endParaRPr>
              <a:latin typeface="Roboto Light"/>
              <a:ea typeface="Roboto Light"/>
              <a:cs typeface="Roboto Light"/>
              <a:sym typeface="Roboto Light"/>
            </a:endParaRPr>
          </a:p>
        </p:txBody>
      </p:sp>
      <p:sp>
        <p:nvSpPr>
          <p:cNvPr id="1648" name="Google Shape;1648;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Turn to your neighbor and explain to one another:</a:t>
            </a:r>
            <a:endParaRPr/>
          </a:p>
        </p:txBody>
      </p:sp>
      <p:sp>
        <p:nvSpPr>
          <p:cNvPr id="1649" name="Google Shape;1649;p1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5 minutes</a:t>
            </a:r>
            <a:endParaRPr/>
          </a:p>
        </p:txBody>
      </p:sp>
      <p:sp>
        <p:nvSpPr>
          <p:cNvPr id="1650" name="Google Shape;1650;p123"/>
          <p:cNvSpPr/>
          <p:nvPr/>
        </p:nvSpPr>
        <p:spPr>
          <a:xfrm>
            <a:off x="1346400" y="12923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1" name="Google Shape;1651;p123"/>
          <p:cNvGrpSpPr/>
          <p:nvPr/>
        </p:nvGrpSpPr>
        <p:grpSpPr>
          <a:xfrm>
            <a:off x="451050" y="1292313"/>
            <a:ext cx="776889" cy="621300"/>
            <a:chOff x="457200" y="1378813"/>
            <a:chExt cx="776889" cy="621300"/>
          </a:xfrm>
        </p:grpSpPr>
        <p:sp>
          <p:nvSpPr>
            <p:cNvPr id="1652" name="Google Shape;1652;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123"/>
          <p:cNvGrpSpPr/>
          <p:nvPr/>
        </p:nvGrpSpPr>
        <p:grpSpPr>
          <a:xfrm>
            <a:off x="451050" y="2142225"/>
            <a:ext cx="776889" cy="621300"/>
            <a:chOff x="457200" y="1378813"/>
            <a:chExt cx="776889" cy="621300"/>
          </a:xfrm>
        </p:grpSpPr>
        <p:sp>
          <p:nvSpPr>
            <p:cNvPr id="1655" name="Google Shape;1655;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123"/>
          <p:cNvGrpSpPr/>
          <p:nvPr/>
        </p:nvGrpSpPr>
        <p:grpSpPr>
          <a:xfrm>
            <a:off x="451050" y="2987350"/>
            <a:ext cx="776889" cy="621300"/>
            <a:chOff x="457200" y="1378813"/>
            <a:chExt cx="776889" cy="621300"/>
          </a:xfrm>
        </p:grpSpPr>
        <p:sp>
          <p:nvSpPr>
            <p:cNvPr id="1658" name="Google Shape;1658;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3"/>
          <p:cNvSpPr txBox="1">
            <a:spLocks noGrp="1"/>
          </p:cNvSpPr>
          <p:nvPr>
            <p:ph type="subTitle" idx="1"/>
          </p:nvPr>
        </p:nvSpPr>
        <p:spPr>
          <a:xfrm>
            <a:off x="-18450" y="13115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relationship between </a:t>
            </a:r>
            <a:r>
              <a:rPr lang="en" b="1"/>
              <a:t>containers</a:t>
            </a:r>
            <a:r>
              <a:rPr lang="en"/>
              <a:t>, </a:t>
            </a:r>
            <a:r>
              <a:rPr lang="en" b="1"/>
              <a:t>rows</a:t>
            </a:r>
            <a:r>
              <a:rPr lang="en"/>
              <a:t>, and </a:t>
            </a:r>
            <a:r>
              <a:rPr lang="en" b="1"/>
              <a:t>columns</a:t>
            </a:r>
            <a:r>
              <a:rPr lang="en"/>
              <a:t>. </a:t>
            </a:r>
            <a:br>
              <a:rPr lang="en"/>
            </a:br>
            <a:r>
              <a:rPr lang="en"/>
              <a:t>(Draw it out on a piece of paper for them.)</a:t>
            </a:r>
            <a:endParaRPr/>
          </a:p>
        </p:txBody>
      </p:sp>
      <p:sp>
        <p:nvSpPr>
          <p:cNvPr id="1661" name="Google Shape;1661;p123"/>
          <p:cNvSpPr/>
          <p:nvPr/>
        </p:nvSpPr>
        <p:spPr>
          <a:xfrm>
            <a:off x="1346400" y="21446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23"/>
          <p:cNvSpPr/>
          <p:nvPr/>
        </p:nvSpPr>
        <p:spPr>
          <a:xfrm>
            <a:off x="1346400" y="29873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3"/>
          <p:cNvSpPr txBox="1">
            <a:spLocks noGrp="1"/>
          </p:cNvSpPr>
          <p:nvPr>
            <p:ph type="subTitle" idx="2"/>
          </p:nvPr>
        </p:nvSpPr>
        <p:spPr>
          <a:xfrm>
            <a:off x="-18450" y="21470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syntax for each.</a:t>
            </a:r>
            <a:endParaRPr/>
          </a:p>
        </p:txBody>
      </p:sp>
      <p:sp>
        <p:nvSpPr>
          <p:cNvPr id="1664" name="Google Shape;1664;p123"/>
          <p:cNvSpPr txBox="1">
            <a:spLocks noGrp="1"/>
          </p:cNvSpPr>
          <p:nvPr>
            <p:ph type="subTitle" idx="3"/>
          </p:nvPr>
        </p:nvSpPr>
        <p:spPr>
          <a:xfrm>
            <a:off x="-6150" y="29897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The specific syntax details for columns.</a:t>
            </a:r>
            <a:endParaRPr/>
          </a:p>
        </p:txBody>
      </p:sp>
      <p:sp>
        <p:nvSpPr>
          <p:cNvPr id="1665" name="Google Shape;1665;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Coding Grids</a:t>
            </a:r>
            <a:endParaRPr/>
          </a:p>
        </p:txBody>
      </p:sp>
      <p:sp>
        <p:nvSpPr>
          <p:cNvPr id="1671" name="Google Shape;1671;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2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Coding Grids</a:t>
            </a:r>
            <a:endParaRPr/>
          </a:p>
        </p:txBody>
      </p:sp>
      <p:sp>
        <p:nvSpPr>
          <p:cNvPr id="1677" name="Google Shape;167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a:stretch/>
        </p:blipFill>
        <p:spPr>
          <a:xfrm>
            <a:off x="1360155" y="1084598"/>
            <a:ext cx="6423699" cy="3770977"/>
          </a:xfrm>
          <a:prstGeom prst="rect">
            <a:avLst/>
          </a:prstGeom>
          <a:noFill/>
          <a:ln>
            <a:noFill/>
          </a:ln>
        </p:spPr>
      </p:pic>
      <p:sp>
        <p:nvSpPr>
          <p:cNvPr id="1683" name="Google Shape;1683;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84" name="Google Shape;1684;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a:stretch/>
        </p:blipFill>
        <p:spPr>
          <a:xfrm>
            <a:off x="1682250" y="1199388"/>
            <a:ext cx="5779500" cy="1321950"/>
          </a:xfrm>
          <a:prstGeom prst="rect">
            <a:avLst/>
          </a:prstGeom>
          <a:noFill/>
          <a:ln>
            <a:noFill/>
          </a:ln>
        </p:spPr>
      </p:pic>
      <p:sp>
        <p:nvSpPr>
          <p:cNvPr id="1691" name="Google Shape;1691;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Bootstrap Grid</a:t>
            </a:r>
            <a:endParaRPr/>
          </a:p>
        </p:txBody>
      </p:sp>
      <p:sp>
        <p:nvSpPr>
          <p:cNvPr id="1692" name="Google Shape;1692;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a:stretch/>
        </p:blipFill>
        <p:spPr>
          <a:xfrm>
            <a:off x="2362900" y="2368950"/>
            <a:ext cx="3917849" cy="2299951"/>
          </a:xfrm>
          <a:prstGeom prst="rect">
            <a:avLst/>
          </a:prstGeom>
          <a:noFill/>
          <a:ln>
            <a:noFill/>
          </a:ln>
        </p:spPr>
      </p:pic>
      <p:sp>
        <p:nvSpPr>
          <p:cNvPr id="1694" name="Google Shape;1694;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a:stretch/>
        </p:blipFill>
        <p:spPr>
          <a:xfrm>
            <a:off x="1213501" y="1806900"/>
            <a:ext cx="6717000" cy="1204372"/>
          </a:xfrm>
          <a:prstGeom prst="rect">
            <a:avLst/>
          </a:prstGeom>
          <a:noFill/>
          <a:ln>
            <a:noFill/>
          </a:ln>
        </p:spPr>
      </p:pic>
      <p:sp>
        <p:nvSpPr>
          <p:cNvPr id="1700" name="Google Shape;1700;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Containers</a:t>
            </a:r>
            <a:endParaRPr/>
          </a:p>
        </p:txBody>
      </p:sp>
      <p:sp>
        <p:nvSpPr>
          <p:cNvPr id="1701" name="Google Shape;1701;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a:t>
            </a:r>
            <a:r>
              <a:rPr lang="en" i="1"/>
              <a:t>container</a:t>
            </a:r>
            <a:r>
              <a:rPr lang="en"/>
              <a:t> is the box the entire grid sits inside.</a:t>
            </a:r>
            <a:endParaRPr/>
          </a:p>
        </p:txBody>
      </p:sp>
      <p:sp>
        <p:nvSpPr>
          <p:cNvPr id="1702" name="Google Shape;170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a:stretch/>
        </p:blipFill>
        <p:spPr>
          <a:xfrm>
            <a:off x="1540450" y="1518750"/>
            <a:ext cx="5925808" cy="2868007"/>
          </a:xfrm>
          <a:prstGeom prst="rect">
            <a:avLst/>
          </a:prstGeom>
          <a:noFill/>
          <a:ln>
            <a:noFill/>
          </a:ln>
        </p:spPr>
      </p:pic>
      <p:sp>
        <p:nvSpPr>
          <p:cNvPr id="1708" name="Google Shape;1708;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Rows</a:t>
            </a:r>
            <a:endParaRPr/>
          </a:p>
        </p:txBody>
      </p:sp>
      <p:sp>
        <p:nvSpPr>
          <p:cNvPr id="1709" name="Google Shape;1709;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Rows</a:t>
            </a:r>
            <a:r>
              <a:rPr lang="en"/>
              <a:t> are the rows we talked about earlier.</a:t>
            </a:r>
            <a:endParaRPr/>
          </a:p>
        </p:txBody>
      </p:sp>
      <p:sp>
        <p:nvSpPr>
          <p:cNvPr id="1710" name="Google Shape;171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Objectives</a:t>
            </a:r>
            <a:endParaRPr/>
          </a:p>
        </p:txBody>
      </p:sp>
      <p:sp>
        <p:nvSpPr>
          <p:cNvPr id="1094" name="Google Shape;1094;p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095" name="Google Shape;1095;p6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5" name="Google Shape;1105;p68"/>
          <p:cNvSpPr txBox="1">
            <a:spLocks noGrp="1"/>
          </p:cNvSpPr>
          <p:nvPr>
            <p:ph type="subTitle" idx="1"/>
          </p:nvPr>
        </p:nvSpPr>
        <p:spPr>
          <a:xfrm>
            <a:off x="-12300" y="13980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You will use the </a:t>
            </a:r>
            <a:r>
              <a:rPr lang="en" b="1"/>
              <a:t>Bootstrap CSS Framework</a:t>
            </a:r>
            <a:r>
              <a:rPr lang="en"/>
              <a:t> to create layouts.</a:t>
            </a:r>
            <a:endParaRPr/>
          </a:p>
        </p:txBody>
      </p:sp>
      <p:sp>
        <p:nvSpPr>
          <p:cNvPr id="1106" name="Google Shape;1106;p6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8"/>
          <p:cNvSpPr txBox="1">
            <a:spLocks noGrp="1"/>
          </p:cNvSpPr>
          <p:nvPr>
            <p:ph type="subTitle" idx="2"/>
          </p:nvPr>
        </p:nvSpPr>
        <p:spPr>
          <a:xfrm>
            <a:off x="-12300" y="22335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You will learn to use </a:t>
            </a:r>
            <a:r>
              <a:rPr lang="en" b="1"/>
              <a:t>media queries</a:t>
            </a:r>
            <a:r>
              <a:rPr lang="en"/>
              <a:t> for mobile responsive websites.</a:t>
            </a:r>
            <a:endParaRPr/>
          </a:p>
        </p:txBody>
      </p:sp>
      <p:sp>
        <p:nvSpPr>
          <p:cNvPr id="1109" name="Google Shape;1109;p68"/>
          <p:cNvSpPr txBox="1">
            <a:spLocks noGrp="1"/>
          </p:cNvSpPr>
          <p:nvPr>
            <p:ph type="subTitle" idx="3"/>
          </p:nvPr>
        </p:nvSpPr>
        <p:spPr>
          <a:xfrm>
            <a:off x="0" y="30762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t>You will learn to use the </a:t>
            </a:r>
            <a:r>
              <a:rPr lang="en" b="1">
                <a:latin typeface="Courier New"/>
                <a:ea typeface="Courier New"/>
                <a:cs typeface="Courier New"/>
                <a:sym typeface="Courier New"/>
              </a:rPr>
              <a:t>meta</a:t>
            </a:r>
            <a:r>
              <a:rPr lang="en"/>
              <a:t> tag to make sure all devices are displaying webpages optimally for their </a:t>
            </a:r>
            <a:r>
              <a:rPr lang="en" b="1"/>
              <a:t>viewport</a:t>
            </a:r>
            <a:r>
              <a:rPr lang="en"/>
              <a:t>.</a:t>
            </a:r>
            <a:endParaRPr/>
          </a:p>
        </p:txBody>
      </p:sp>
      <p:sp>
        <p:nvSpPr>
          <p:cNvPr id="1110" name="Google Shape;1110;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a:stretch/>
        </p:blipFill>
        <p:spPr>
          <a:xfrm>
            <a:off x="2433425" y="1914969"/>
            <a:ext cx="4229100" cy="2901919"/>
          </a:xfrm>
          <a:prstGeom prst="rect">
            <a:avLst/>
          </a:prstGeom>
          <a:noFill/>
          <a:ln>
            <a:noFill/>
          </a:ln>
        </p:spPr>
      </p:pic>
      <p:sp>
        <p:nvSpPr>
          <p:cNvPr id="1716" name="Google Shape;1716;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Defining Columns</a:t>
            </a:r>
            <a:endParaRPr/>
          </a:p>
        </p:txBody>
      </p:sp>
      <p:sp>
        <p:nvSpPr>
          <p:cNvPr id="1717" name="Google Shape;1717;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i="1"/>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Col</a:t>
            </a:r>
            <a:r>
              <a:rPr lang="en"/>
              <a:t>: column</a:t>
            </a:r>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sz</a:t>
            </a:r>
            <a:r>
              <a:rPr lang="en"/>
              <a:t>:</a:t>
            </a:r>
            <a:r>
              <a:rPr lang="en" b="1"/>
              <a:t> </a:t>
            </a:r>
            <a:r>
              <a:rPr lang="en"/>
              <a:t>viewing size (in this case, medium)</a:t>
            </a:r>
            <a:endParaRPr/>
          </a:p>
          <a:p>
            <a:pPr marL="457200" lvl="0" indent="-317500" algn="l" rtl="0">
              <a:spcBef>
                <a:spcPts val="0"/>
              </a:spcBef>
              <a:spcAft>
                <a:spcPts val="0"/>
              </a:spcAft>
              <a:buSzPts val="1400"/>
              <a:buChar char="●"/>
            </a:pPr>
            <a:r>
              <a:rPr lang="en" b="1">
                <a:latin typeface="Courier New"/>
                <a:ea typeface="Courier New"/>
                <a:cs typeface="Courier New"/>
                <a:sym typeface="Courier New"/>
              </a:rPr>
              <a:t>#</a:t>
            </a:r>
            <a:r>
              <a:rPr lang="en"/>
              <a:t>: number of “columns taken” out of 12 (in this case, 4 out of 12)</a:t>
            </a:r>
            <a:endParaRPr/>
          </a:p>
          <a:p>
            <a:pPr marL="0" lvl="0" indent="0" algn="l" rtl="0">
              <a:spcBef>
                <a:spcPts val="0"/>
              </a:spcBef>
              <a:spcAft>
                <a:spcPts val="0"/>
              </a:spcAft>
              <a:buNone/>
            </a:pPr>
            <a:endParaRPr/>
          </a:p>
        </p:txBody>
      </p:sp>
      <p:sp>
        <p:nvSpPr>
          <p:cNvPr id="1718" name="Google Shape;1718;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13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71</a:t>
            </a:fld>
            <a:endParaRPr/>
          </a:p>
        </p:txBody>
      </p:sp>
      <p:sp>
        <p:nvSpPr>
          <p:cNvPr id="1725" name="Google Shape;1725;p13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72</a:t>
            </a:fld>
            <a:endParaRPr/>
          </a:p>
        </p:txBody>
      </p:sp>
      <p:sp>
        <p:nvSpPr>
          <p:cNvPr id="1731" name="Google Shape;173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1732" name="Google Shape;1732;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marL="0" lvl="0" indent="0" algn="l" rtl="0">
              <a:spcBef>
                <a:spcPts val="0"/>
              </a:spcBef>
              <a:spcAft>
                <a:spcPts val="0"/>
              </a:spcAft>
              <a:buNone/>
            </a:pPr>
            <a:endParaRPr/>
          </a:p>
        </p:txBody>
      </p:sp>
      <p:sp>
        <p:nvSpPr>
          <p:cNvPr id="1733" name="Google Shape;1733;p132"/>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solidFill>
                  <a:schemeClr val="dk1"/>
                </a:solidFill>
              </a:rPr>
              <a:t>Suggested Time: 20 minutes</a:t>
            </a:r>
            <a:endParaRPr/>
          </a:p>
        </p:txBody>
      </p:sp>
      <p:sp>
        <p:nvSpPr>
          <p:cNvPr id="1734" name="Google Shape;1734;p1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132"/>
          <p:cNvGrpSpPr/>
          <p:nvPr/>
        </p:nvGrpSpPr>
        <p:grpSpPr>
          <a:xfrm>
            <a:off x="457200" y="1237825"/>
            <a:ext cx="776900" cy="486300"/>
            <a:chOff x="457200" y="1466425"/>
            <a:chExt cx="776900" cy="486300"/>
          </a:xfrm>
        </p:grpSpPr>
        <p:sp>
          <p:nvSpPr>
            <p:cNvPr id="1736" name="Google Shape;1736;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132"/>
          <p:cNvSpPr txBox="1">
            <a:spLocks noGrp="1"/>
          </p:cNvSpPr>
          <p:nvPr>
            <p:ph type="subTitle" idx="1"/>
          </p:nvPr>
        </p:nvSpPr>
        <p:spPr>
          <a:xfrm>
            <a:off x="12450" y="1274650"/>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Before you start coding, spend some time drawing the grid layout.</a:t>
            </a:r>
            <a:endParaRPr/>
          </a:p>
        </p:txBody>
      </p:sp>
      <p:sp>
        <p:nvSpPr>
          <p:cNvPr id="1739" name="Google Shape;1739;p1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132"/>
          <p:cNvGrpSpPr/>
          <p:nvPr/>
        </p:nvGrpSpPr>
        <p:grpSpPr>
          <a:xfrm>
            <a:off x="457200" y="1828900"/>
            <a:ext cx="776900" cy="486300"/>
            <a:chOff x="457200" y="1466425"/>
            <a:chExt cx="776900" cy="486300"/>
          </a:xfrm>
        </p:grpSpPr>
        <p:sp>
          <p:nvSpPr>
            <p:cNvPr id="1741" name="Google Shape;1741;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3" name="Google Shape;1743;p1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4" name="Google Shape;1744;p132"/>
          <p:cNvGrpSpPr/>
          <p:nvPr/>
        </p:nvGrpSpPr>
        <p:grpSpPr>
          <a:xfrm>
            <a:off x="457200" y="2419975"/>
            <a:ext cx="776900" cy="486300"/>
            <a:chOff x="457200" y="1466425"/>
            <a:chExt cx="776900" cy="486300"/>
          </a:xfrm>
        </p:grpSpPr>
        <p:sp>
          <p:nvSpPr>
            <p:cNvPr id="1745" name="Google Shape;1745;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7" name="Google Shape;1747;p1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132"/>
          <p:cNvGrpSpPr/>
          <p:nvPr/>
        </p:nvGrpSpPr>
        <p:grpSpPr>
          <a:xfrm>
            <a:off x="457200" y="3011050"/>
            <a:ext cx="776900" cy="486300"/>
            <a:chOff x="457200" y="1466425"/>
            <a:chExt cx="776900" cy="486300"/>
          </a:xfrm>
        </p:grpSpPr>
        <p:sp>
          <p:nvSpPr>
            <p:cNvPr id="1749" name="Google Shape;1749;p132"/>
            <p:cNvSpPr/>
            <p:nvPr/>
          </p:nvSpPr>
          <p:spPr>
            <a:xfrm>
              <a:off x="457200" y="1466425"/>
              <a:ext cx="695400" cy="486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1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2" name="Google Shape;1752;p132"/>
          <p:cNvGrpSpPr/>
          <p:nvPr/>
        </p:nvGrpSpPr>
        <p:grpSpPr>
          <a:xfrm>
            <a:off x="457200" y="3602137"/>
            <a:ext cx="776900" cy="486300"/>
            <a:chOff x="457200" y="1466425"/>
            <a:chExt cx="776900" cy="486300"/>
          </a:xfrm>
        </p:grpSpPr>
        <p:sp>
          <p:nvSpPr>
            <p:cNvPr id="1753" name="Google Shape;1753;p13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132"/>
          <p:cNvSpPr txBox="1">
            <a:spLocks noGrp="1"/>
          </p:cNvSpPr>
          <p:nvPr>
            <p:ph type="subTitle" idx="2"/>
          </p:nvPr>
        </p:nvSpPr>
        <p:spPr>
          <a:xfrm>
            <a:off x="12300" y="1858825"/>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Count the number of rows and columns.</a:t>
            </a:r>
            <a:endParaRPr/>
          </a:p>
        </p:txBody>
      </p:sp>
      <p:sp>
        <p:nvSpPr>
          <p:cNvPr id="1756" name="Google Shape;1756;p132"/>
          <p:cNvSpPr txBox="1">
            <a:spLocks noGrp="1"/>
          </p:cNvSpPr>
          <p:nvPr>
            <p:ph type="subTitle" idx="3"/>
          </p:nvPr>
        </p:nvSpPr>
        <p:spPr>
          <a:xfrm>
            <a:off x="-12350" y="2439925"/>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Use the Bootstrap grid syntax to code it out.</a:t>
            </a:r>
            <a:endParaRPr/>
          </a:p>
        </p:txBody>
      </p:sp>
      <p:sp>
        <p:nvSpPr>
          <p:cNvPr id="1757" name="Google Shape;1757;p132"/>
          <p:cNvSpPr txBox="1">
            <a:spLocks noGrp="1"/>
          </p:cNvSpPr>
          <p:nvPr>
            <p:ph type="subTitle" idx="4"/>
          </p:nvPr>
        </p:nvSpPr>
        <p:spPr>
          <a:xfrm>
            <a:off x="-12150" y="3031025"/>
            <a:ext cx="91686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Share a screenshot of your page with the class when you are done.</a:t>
            </a:r>
            <a:endParaRPr/>
          </a:p>
        </p:txBody>
      </p:sp>
      <p:sp>
        <p:nvSpPr>
          <p:cNvPr id="1758" name="Google Shape;1758;p132"/>
          <p:cNvSpPr txBox="1">
            <a:spLocks noGrp="1"/>
          </p:cNvSpPr>
          <p:nvPr>
            <p:ph type="subTitle" idx="5"/>
          </p:nvPr>
        </p:nvSpPr>
        <p:spPr>
          <a:xfrm>
            <a:off x="12525" y="3622100"/>
            <a:ext cx="9144000" cy="446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You can use the Ipsum Generator (</a:t>
            </a:r>
            <a:r>
              <a:rPr lang="en" u="sng">
                <a:solidFill>
                  <a:schemeClr val="hlink"/>
                </a:solidFill>
                <a:hlinkClick r:id="rId3"/>
              </a:rPr>
              <a:t>www.lipsum.com/)</a:t>
            </a:r>
            <a:r>
              <a:rPr lang="en">
                <a:solidFill>
                  <a:schemeClr val="dk1"/>
                </a:solidFill>
              </a:rPr>
              <a:t> to generate content for your page.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a:stretch/>
        </p:blipFill>
        <p:spPr>
          <a:xfrm>
            <a:off x="355939" y="1183053"/>
            <a:ext cx="6624995" cy="2934636"/>
          </a:xfrm>
          <a:prstGeom prst="rect">
            <a:avLst/>
          </a:prstGeom>
          <a:noFill/>
          <a:ln>
            <a:noFill/>
          </a:ln>
        </p:spPr>
      </p:pic>
      <p:sp>
        <p:nvSpPr>
          <p:cNvPr id="1764" name="Google Shape;1764;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a:t>
            </a:r>
            <a:endParaRPr/>
          </a:p>
        </p:txBody>
      </p:sp>
      <p:sp>
        <p:nvSpPr>
          <p:cNvPr id="1765" name="Google Shape;1765;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766" name="Google Shape;1766;p13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marL="0" lvl="0" indent="0" algn="r" rtl="0">
              <a:spcBef>
                <a:spcPts val="0"/>
              </a:spcBef>
              <a:spcAft>
                <a:spcPts val="0"/>
              </a:spcAft>
              <a:buNone/>
            </a:pPr>
            <a:endParaRPr/>
          </a:p>
        </p:txBody>
      </p:sp>
      <p:sp>
        <p:nvSpPr>
          <p:cNvPr id="1767" name="Google Shape;1767;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71"/>
        <p:cNvGrpSpPr/>
        <p:nvPr/>
      </p:nvGrpSpPr>
      <p:grpSpPr>
        <a:xfrm>
          <a:off x="0" y="0"/>
          <a:ext cx="0" cy="0"/>
          <a:chOff x="0" y="0"/>
          <a:chExt cx="0" cy="0"/>
        </a:xfrm>
      </p:grpSpPr>
      <p:sp>
        <p:nvSpPr>
          <p:cNvPr id="1772" name="Google Shape;1772;p13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Building Bootstrap Layouts</a:t>
            </a:r>
            <a:endParaRPr/>
          </a:p>
        </p:txBody>
      </p:sp>
      <p:sp>
        <p:nvSpPr>
          <p:cNvPr id="1773" name="Google Shape;1773;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3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Bootstrap Wireframe Layout </a:t>
            </a:r>
            <a:endParaRPr/>
          </a:p>
        </p:txBody>
      </p:sp>
      <p:sp>
        <p:nvSpPr>
          <p:cNvPr id="1779" name="Google Shape;177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76</a:t>
            </a:fld>
            <a:endParaRPr/>
          </a:p>
        </p:txBody>
      </p:sp>
      <p:sp>
        <p:nvSpPr>
          <p:cNvPr id="1785" name="Google Shape;1785;p136"/>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30 minutes</a:t>
            </a:r>
            <a:endParaRPr/>
          </a:p>
        </p:txBody>
      </p:sp>
      <p:sp>
        <p:nvSpPr>
          <p:cNvPr id="1786" name="Google Shape;1786;p136"/>
          <p:cNvSpPr txBox="1">
            <a:spLocks noGrp="1"/>
          </p:cNvSpPr>
          <p:nvPr>
            <p:ph type="title"/>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Challenge:</a:t>
            </a:r>
            <a:endParaRPr sz="3000" b="1"/>
          </a:p>
          <a:p>
            <a:pPr marL="0" lvl="0" indent="0" algn="l" rtl="0">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77</a:t>
            </a:fld>
            <a:endParaRPr/>
          </a:p>
        </p:txBody>
      </p:sp>
      <p:sp>
        <p:nvSpPr>
          <p:cNvPr id="1792" name="Google Shape;1792;p137"/>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a:spLocks noGrp="1"/>
          </p:cNvSpPr>
          <p:nvPr>
            <p:ph type="subTitle" idx="3"/>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 b="1">
                <a:solidFill>
                  <a:schemeClr val="dk1"/>
                </a:solidFill>
              </a:rPr>
              <a:t>Be sure to include the following elements:</a:t>
            </a:r>
            <a:endParaRPr b="1">
              <a:solidFill>
                <a:schemeClr val="dk1"/>
              </a:solidFill>
            </a:endParaRPr>
          </a:p>
          <a:p>
            <a:pPr marL="0" lvl="0" indent="0" algn="l" rtl="0">
              <a:spcBef>
                <a:spcPts val="0"/>
              </a:spcBef>
              <a:spcAft>
                <a:spcPts val="0"/>
              </a:spcAft>
              <a:buNone/>
            </a:pPr>
            <a:endParaRPr/>
          </a:p>
        </p:txBody>
      </p:sp>
      <p:sp>
        <p:nvSpPr>
          <p:cNvPr id="1794" name="Google Shape;1794;p137"/>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30 minutes</a:t>
            </a:r>
            <a:endParaRPr/>
          </a:p>
        </p:txBody>
      </p:sp>
      <p:sp>
        <p:nvSpPr>
          <p:cNvPr id="1795" name="Google Shape;1795;p137"/>
          <p:cNvSpPr/>
          <p:nvPr/>
        </p:nvSpPr>
        <p:spPr>
          <a:xfrm>
            <a:off x="1141275" y="154262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7"/>
          <p:cNvSpPr txBox="1">
            <a:spLocks noGrp="1"/>
          </p:cNvSpPr>
          <p:nvPr>
            <p:ph type="subTitle" idx="1"/>
          </p:nvPr>
        </p:nvSpPr>
        <p:spPr>
          <a:xfrm>
            <a:off x="-12150" y="1579450"/>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Grid Layout </a:t>
            </a:r>
            <a:endParaRPr/>
          </a:p>
        </p:txBody>
      </p:sp>
      <p:sp>
        <p:nvSpPr>
          <p:cNvPr id="1797" name="Google Shape;1797;p137"/>
          <p:cNvSpPr/>
          <p:nvPr/>
        </p:nvSpPr>
        <p:spPr>
          <a:xfrm>
            <a:off x="1141350" y="213370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7"/>
          <p:cNvSpPr/>
          <p:nvPr/>
        </p:nvSpPr>
        <p:spPr>
          <a:xfrm>
            <a:off x="1141350" y="2724775"/>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7"/>
          <p:cNvSpPr/>
          <p:nvPr/>
        </p:nvSpPr>
        <p:spPr>
          <a:xfrm>
            <a:off x="1141350" y="33158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7"/>
          <p:cNvSpPr txBox="1">
            <a:spLocks noGrp="1"/>
          </p:cNvSpPr>
          <p:nvPr>
            <p:ph type="subTitle" idx="2"/>
          </p:nvPr>
        </p:nvSpPr>
        <p:spPr>
          <a:xfrm>
            <a:off x="-12200" y="2744725"/>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Sidebar card</a:t>
            </a:r>
            <a:endParaRPr/>
          </a:p>
        </p:txBody>
      </p:sp>
      <p:sp>
        <p:nvSpPr>
          <p:cNvPr id="1801" name="Google Shape;1801;p137"/>
          <p:cNvSpPr txBox="1">
            <a:spLocks noGrp="1"/>
          </p:cNvSpPr>
          <p:nvPr>
            <p:ph type="subTitle" idx="3"/>
          </p:nvPr>
        </p:nvSpPr>
        <p:spPr>
          <a:xfrm>
            <a:off x="-12250" y="3335825"/>
            <a:ext cx="6551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Thumbnail</a:t>
            </a:r>
            <a:endParaRPr/>
          </a:p>
        </p:txBody>
      </p:sp>
      <p:pic>
        <p:nvPicPr>
          <p:cNvPr id="1802" name="Google Shape;1802;p137"/>
          <p:cNvPicPr preferRelativeResize="0"/>
          <p:nvPr/>
        </p:nvPicPr>
        <p:blipFill rotWithShape="1">
          <a:blip r:embed="rId3">
            <a:alphaModFix/>
          </a:blip>
          <a:srcRect t="1830" b="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3">
            <a:alphaModFix/>
          </a:blip>
          <a:srcRect t="1830" b="182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t="1830" b="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3">
            <a:alphaModFix/>
          </a:blip>
          <a:srcRect t="1830" b="1820"/>
          <a:stretch/>
        </p:blipFill>
        <p:spPr>
          <a:xfrm>
            <a:off x="429768" y="3345785"/>
            <a:ext cx="577804" cy="446400"/>
          </a:xfrm>
          <a:prstGeom prst="rect">
            <a:avLst/>
          </a:prstGeom>
          <a:noFill/>
          <a:ln>
            <a:noFill/>
          </a:ln>
        </p:spPr>
      </p:pic>
      <p:sp>
        <p:nvSpPr>
          <p:cNvPr id="1806" name="Google Shape;1806;p137"/>
          <p:cNvSpPr txBox="1">
            <a:spLocks noGrp="1"/>
          </p:cNvSpPr>
          <p:nvPr>
            <p:ph type="subTitle" idx="4"/>
          </p:nvPr>
        </p:nvSpPr>
        <p:spPr>
          <a:xfrm>
            <a:off x="-12050" y="2163625"/>
            <a:ext cx="65847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Navbar</a:t>
            </a:r>
            <a:endParaRPr/>
          </a:p>
        </p:txBody>
      </p:sp>
      <p:sp>
        <p:nvSpPr>
          <p:cNvPr id="1807" name="Google Shape;1807;p137"/>
          <p:cNvSpPr/>
          <p:nvPr/>
        </p:nvSpPr>
        <p:spPr>
          <a:xfrm>
            <a:off x="1141450" y="3902550"/>
            <a:ext cx="5431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7"/>
          <p:cNvSpPr txBox="1">
            <a:spLocks noGrp="1"/>
          </p:cNvSpPr>
          <p:nvPr>
            <p:ph type="subTitle" idx="5"/>
          </p:nvPr>
        </p:nvSpPr>
        <p:spPr>
          <a:xfrm>
            <a:off x="-12150" y="3922525"/>
            <a:ext cx="6228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Additional details will be sent to you via Slack. </a:t>
            </a:r>
            <a:endParaRPr/>
          </a:p>
        </p:txBody>
      </p:sp>
      <p:pic>
        <p:nvPicPr>
          <p:cNvPr id="1809" name="Google Shape;1809;p137"/>
          <p:cNvPicPr preferRelativeResize="0"/>
          <p:nvPr/>
        </p:nvPicPr>
        <p:blipFill rotWithShape="1">
          <a:blip r:embed="rId4">
            <a:alphaModFix/>
          </a:blip>
          <a:srcRect t="228" b="238"/>
          <a:stretch/>
        </p:blipFill>
        <p:spPr>
          <a:xfrm>
            <a:off x="429868" y="3932485"/>
            <a:ext cx="577805" cy="446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78</a:t>
            </a:fld>
            <a:endParaRPr/>
          </a:p>
        </p:txBody>
      </p:sp>
      <p:sp>
        <p:nvSpPr>
          <p:cNvPr id="1815" name="Google Shape;1815;p138"/>
          <p:cNvSpPr txBox="1">
            <a:spLocks noGrp="1"/>
          </p:cNvSpPr>
          <p:nvPr>
            <p:ph type="title" idx="2"/>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a:spLocks noGrp="1"/>
          </p:cNvSpPr>
          <p:nvPr>
            <p:ph type="title"/>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Suggested Time: 30 minutes</a:t>
            </a:r>
            <a:endParaRPr/>
          </a:p>
        </p:txBody>
      </p:sp>
      <p:pic>
        <p:nvPicPr>
          <p:cNvPr id="1817" name="Google Shape;1817;p138"/>
          <p:cNvPicPr preferRelativeResize="0"/>
          <p:nvPr/>
        </p:nvPicPr>
        <p:blipFill>
          <a:blip r:embed="rId3">
            <a:alphaModFix/>
          </a:blip>
          <a:stretch>
            <a:fillRect/>
          </a:stretch>
        </p:blipFill>
        <p:spPr>
          <a:xfrm>
            <a:off x="152400" y="1468990"/>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marL="0" lvl="0" indent="0" algn="l" rtl="0">
              <a:spcBef>
                <a:spcPts val="0"/>
              </a:spcBef>
              <a:spcAft>
                <a:spcPts val="0"/>
              </a:spcAft>
              <a:buNone/>
            </a:pPr>
            <a:endParaRPr/>
          </a:p>
        </p:txBody>
      </p:sp>
      <p:sp>
        <p:nvSpPr>
          <p:cNvPr id="1824" name="Google Shape;1824;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25" name="Google Shape;182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79</a:t>
            </a:fld>
            <a:endParaRPr/>
          </a:p>
        </p:txBody>
      </p:sp>
      <p:sp>
        <p:nvSpPr>
          <p:cNvPr id="1826" name="Google Shape;1826;p139"/>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Can I reverse the order (i.e.,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827" name="Google Shape;1827;p139"/>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b="1">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69"/>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Focus!</a:t>
            </a:r>
            <a:endParaRPr b="1"/>
          </a:p>
          <a:p>
            <a:pPr marL="0" lvl="0" indent="0" algn="l" rtl="0">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14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Mobile Responsiveness (HW)</a:t>
            </a:r>
            <a:endParaRPr/>
          </a:p>
        </p:txBody>
      </p:sp>
      <p:sp>
        <p:nvSpPr>
          <p:cNvPr id="1841" name="Google Shape;1841;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42"/>
          <p:cNvSpPr txBox="1">
            <a:spLocks noGrp="1"/>
          </p:cNvSpPr>
          <p:nvPr>
            <p:ph type="title"/>
          </p:nvPr>
        </p:nvSpPr>
        <p:spPr>
          <a:xfrm>
            <a:off x="2544050" y="13932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Pay Attention!</a:t>
            </a:r>
            <a:endParaRPr b="1"/>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847" name="Google Shape;184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Media Queries</a:t>
            </a:r>
            <a:endParaRPr/>
          </a:p>
        </p:txBody>
      </p:sp>
      <p:sp>
        <p:nvSpPr>
          <p:cNvPr id="1853" name="Google Shape;1853;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854" name="Google Shape;1854;p143"/>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Media queries</a:t>
            </a:r>
            <a:r>
              <a:rPr lang="en"/>
              <a:t> define how CSS styles are applied in relation to the characteristics of the device viewport.</a:t>
            </a:r>
            <a:endParaRPr/>
          </a:p>
        </p:txBody>
      </p:sp>
      <p:sp>
        <p:nvSpPr>
          <p:cNvPr id="1855" name="Google Shape;1855;p143"/>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Through media queries, we can change the way a webpage is displayed based on width, height, orientation, and even media type (screen, paper, braille, etc.). </a:t>
            </a:r>
            <a:endParaRPr/>
          </a:p>
        </p:txBody>
      </p:sp>
      <p:sp>
        <p:nvSpPr>
          <p:cNvPr id="1856" name="Google Shape;1856;p143"/>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Bootstrap uses media queries extensively to help you create mobile-responsive websites. </a:t>
            </a:r>
            <a:endParaRPr/>
          </a:p>
        </p:txBody>
      </p:sp>
      <p:sp>
        <p:nvSpPr>
          <p:cNvPr id="1857" name="Google Shape;1857;p143"/>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But remember! Media queries must be declared last.</a:t>
            </a:r>
            <a:endParaRPr/>
          </a:p>
        </p:txBody>
      </p:sp>
      <p:sp>
        <p:nvSpPr>
          <p:cNvPr id="1858" name="Google Shape;1858;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4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Media Queries</a:t>
            </a:r>
            <a:endParaRPr/>
          </a:p>
        </p:txBody>
      </p:sp>
      <p:sp>
        <p:nvSpPr>
          <p:cNvPr id="1864" name="Google Shape;1864;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Explain Media Queries</a:t>
            </a:r>
            <a:endParaRPr/>
          </a:p>
        </p:txBody>
      </p:sp>
      <p:sp>
        <p:nvSpPr>
          <p:cNvPr id="1870" name="Google Shape;1870;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Explain to your partner what the following CSS code does:</a:t>
            </a:r>
            <a:endParaRPr/>
          </a:p>
        </p:txBody>
      </p:sp>
      <p:sp>
        <p:nvSpPr>
          <p:cNvPr id="1871" name="Google Shape;1871;p14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 </a:t>
            </a:r>
            <a:r>
              <a:rPr lang="en"/>
              <a:t>2 Minutes</a:t>
            </a:r>
            <a:endParaRPr/>
          </a:p>
        </p:txBody>
      </p:sp>
      <p:sp>
        <p:nvSpPr>
          <p:cNvPr id="1872" name="Google Shape;1872;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85</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FF0000"/>
                </a:solidFill>
                <a:latin typeface="Inconsolata"/>
                <a:ea typeface="Inconsolata"/>
                <a:cs typeface="Inconsolata"/>
                <a:sym typeface="Inconsolata"/>
              </a:rPr>
              <a:t>@media</a:t>
            </a: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screen</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and</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max-width</a:t>
            </a:r>
            <a:r>
              <a:rPr lang="en" sz="2200">
                <a:solidFill>
                  <a:srgbClr val="FFFFFF"/>
                </a:solidFill>
                <a:latin typeface="Inconsolata"/>
                <a:ea typeface="Inconsolata"/>
                <a:cs typeface="Inconsolata"/>
                <a:sym typeface="Inconsolata"/>
              </a:rPr>
              <a:t>: </a:t>
            </a:r>
            <a:r>
              <a:rPr lang="en" sz="2200">
                <a:solidFill>
                  <a:srgbClr val="9900FF"/>
                </a:solidFill>
                <a:latin typeface="Inconsolata"/>
                <a:ea typeface="Inconsolata"/>
                <a:cs typeface="Inconsolata"/>
                <a:sym typeface="Inconsolata"/>
              </a:rPr>
              <a:t>768</a:t>
            </a:r>
            <a:r>
              <a:rPr lang="en" sz="2200">
                <a:solidFill>
                  <a:srgbClr val="FF0000"/>
                </a:solidFill>
                <a:latin typeface="Inconsolata"/>
                <a:ea typeface="Inconsolata"/>
                <a:cs typeface="Inconsolata"/>
                <a:sym typeface="Inconsolata"/>
              </a:rPr>
              <a:t>px</a:t>
            </a: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body</a:t>
            </a:r>
            <a:r>
              <a:rPr lang="en" sz="2200">
                <a:solidFill>
                  <a:srgbClr val="FFFFFF"/>
                </a:solidFill>
                <a:latin typeface="Inconsolata"/>
                <a:ea typeface="Inconsolata"/>
                <a:cs typeface="Inconsolata"/>
                <a:sym typeface="Inconsolata"/>
              </a:rPr>
              <a:t> {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background-color</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#333</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457200" algn="l" rtl="0">
              <a:spcBef>
                <a:spcPts val="1200"/>
              </a:spcBef>
              <a:spcAft>
                <a:spcPts val="0"/>
              </a:spcAft>
              <a:buNone/>
            </a:pPr>
            <a:r>
              <a:rPr lang="en" sz="2200">
                <a:solidFill>
                  <a:srgbClr val="00FF00"/>
                </a:solidFill>
                <a:latin typeface="Inconsolata"/>
                <a:ea typeface="Inconsolata"/>
                <a:cs typeface="Inconsolata"/>
                <a:sym typeface="Inconsolata"/>
              </a:rPr>
              <a:t>.wrapper</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width:</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600px</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marL="0" lvl="0" indent="0" algn="l" rtl="0">
              <a:spcBef>
                <a:spcPts val="1200"/>
              </a:spcBef>
              <a:spcAft>
                <a:spcPts val="0"/>
              </a:spcAft>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marL="0" lvl="0" indent="0" algn="l" rtl="0">
              <a:spcBef>
                <a:spcPts val="1200"/>
              </a:spcBef>
              <a:spcAft>
                <a:spcPts val="1200"/>
              </a:spcAft>
              <a:buNone/>
            </a:pPr>
            <a:endParaRPr sz="2200">
              <a:solidFill>
                <a:srgbClr val="FFFFFF"/>
              </a:solidFill>
              <a:latin typeface="Inconsolata"/>
              <a:ea typeface="Inconsolata"/>
              <a:cs typeface="Inconsolata"/>
              <a:sym typeface="Inconsolat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6"/>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a:t>
            </a:r>
            <a:endParaRPr sz="3000" b="1"/>
          </a:p>
          <a:p>
            <a:pPr marL="0" lvl="0" indent="0" algn="l" rtl="0">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 sz="1800"/>
              <a:t>(Follow the steps sent to you via Slack)</a:t>
            </a:r>
            <a:endParaRPr sz="18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879" name="Google Shape;1879;p14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880" name="Google Shape;1880;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7"/>
          <p:cNvSpPr txBox="1">
            <a:spLocks noGrp="1"/>
          </p:cNvSpPr>
          <p:nvPr>
            <p:ph type="subTitle" idx="1"/>
          </p:nvPr>
        </p:nvSpPr>
        <p:spPr>
          <a:xfrm>
            <a:off x="25" y="10908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b="1">
                <a:latin typeface="Roboto"/>
                <a:ea typeface="Roboto"/>
                <a:cs typeface="Roboto"/>
                <a:sym typeface="Roboto"/>
              </a:rPr>
              <a:t>Viewport</a:t>
            </a:r>
            <a:r>
              <a:rPr lang="en" sz="1300">
                <a:latin typeface="Roboto"/>
                <a:ea typeface="Roboto"/>
                <a:cs typeface="Roboto"/>
                <a:sym typeface="Roboto"/>
              </a:rPr>
              <a:t> refers to the display being used to view the website.</a:t>
            </a:r>
            <a:endParaRPr sz="130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7"/>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7"/>
          <p:cNvSpPr txBox="1">
            <a:spLocks noGrp="1"/>
          </p:cNvSpPr>
          <p:nvPr>
            <p:ph type="subTitle" idx="2"/>
          </p:nvPr>
        </p:nvSpPr>
        <p:spPr>
          <a:xfrm>
            <a:off x="-12175" y="1852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By default, mobile devices with small-screen, high-resolution viewports can render content at a typical desktop screen ratio (scaled down at the smaller screen size).</a:t>
            </a:r>
            <a:endParaRPr sz="1300">
              <a:latin typeface="Roboto"/>
              <a:ea typeface="Roboto"/>
              <a:cs typeface="Roboto"/>
              <a:sym typeface="Roboto"/>
            </a:endParaRPr>
          </a:p>
        </p:txBody>
      </p:sp>
      <p:sp>
        <p:nvSpPr>
          <p:cNvPr id="1891" name="Google Shape;1891;p147"/>
          <p:cNvSpPr txBox="1">
            <a:spLocks noGrp="1"/>
          </p:cNvSpPr>
          <p:nvPr>
            <p:ph type="subTitle" idx="3"/>
          </p:nvPr>
        </p:nvSpPr>
        <p:spPr>
          <a:xfrm>
            <a:off x="100" y="2619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300">
                <a:latin typeface="Roboto"/>
                <a:ea typeface="Roboto"/>
                <a:cs typeface="Roboto"/>
                <a:sym typeface="Roboto"/>
              </a:rPr>
              <a:t>Use a </a:t>
            </a:r>
            <a:r>
              <a:rPr lang="en" sz="1300">
                <a:latin typeface="Courier New"/>
                <a:ea typeface="Courier New"/>
                <a:cs typeface="Courier New"/>
                <a:sym typeface="Courier New"/>
              </a:rPr>
              <a:t>meta</a:t>
            </a:r>
            <a:r>
              <a:rPr lang="en" sz="1300">
                <a:latin typeface="Roboto"/>
                <a:ea typeface="Roboto"/>
                <a:cs typeface="Roboto"/>
                <a:sym typeface="Roboto"/>
              </a:rPr>
              <a:t> tag to specify that a webpage should scale its content to the width of its current viewport.</a:t>
            </a:r>
            <a:endParaRPr sz="1300">
              <a:latin typeface="Roboto"/>
              <a:ea typeface="Roboto"/>
              <a:cs typeface="Roboto"/>
              <a:sym typeface="Roboto"/>
            </a:endParaRPr>
          </a:p>
        </p:txBody>
      </p:sp>
      <p:pic>
        <p:nvPicPr>
          <p:cNvPr id="1892" name="Google Shape;1892;p147"/>
          <p:cNvPicPr preferRelativeResize="0"/>
          <p:nvPr/>
        </p:nvPicPr>
        <p:blipFill rotWithShape="1">
          <a:blip r:embed="rId3">
            <a:alphaModFix/>
          </a:blip>
          <a:srcRect t="1830" b="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t="228" b="23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3">
            <a:alphaModFix/>
          </a:blip>
          <a:srcRect t="1830" b="1830"/>
          <a:stretch/>
        </p:blipFill>
        <p:spPr>
          <a:xfrm>
            <a:off x="429768" y="2625048"/>
            <a:ext cx="785566" cy="606900"/>
          </a:xfrm>
          <a:prstGeom prst="rect">
            <a:avLst/>
          </a:prstGeom>
          <a:noFill/>
          <a:ln>
            <a:noFill/>
          </a:ln>
        </p:spPr>
      </p:pic>
      <p:sp>
        <p:nvSpPr>
          <p:cNvPr id="1895" name="Google Shape;1895;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a:stretch/>
        </p:blipFill>
        <p:spPr>
          <a:xfrm>
            <a:off x="458550" y="1133174"/>
            <a:ext cx="2079525" cy="3691100"/>
          </a:xfrm>
          <a:prstGeom prst="rect">
            <a:avLst/>
          </a:prstGeom>
          <a:noFill/>
          <a:ln>
            <a:noFill/>
          </a:ln>
        </p:spPr>
      </p:pic>
      <p:sp>
        <p:nvSpPr>
          <p:cNvPr id="1902" name="Google Shape;1902;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a:t>
            </a:r>
            <a:endParaRPr/>
          </a:p>
        </p:txBody>
      </p:sp>
      <p:sp>
        <p:nvSpPr>
          <p:cNvPr id="1903" name="Google Shape;1903;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Without</a:t>
            </a:r>
            <a:r>
              <a:rPr lang="en"/>
              <a:t> Viewport content scaling			</a:t>
            </a:r>
            <a:r>
              <a:rPr lang="en" b="1"/>
              <a:t>With</a:t>
            </a:r>
            <a:r>
              <a:rPr lang="en"/>
              <a:t> Viewport content scaling</a:t>
            </a:r>
            <a:endParaRPr/>
          </a:p>
        </p:txBody>
      </p:sp>
      <p:sp>
        <p:nvSpPr>
          <p:cNvPr id="1904" name="Google Shape;190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Viewport Inclusion</a:t>
            </a:r>
            <a:endParaRPr/>
          </a:p>
        </p:txBody>
      </p:sp>
      <p:sp>
        <p:nvSpPr>
          <p:cNvPr id="1910" name="Google Shape;1910;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Just include this line in the head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And then include a variety of @media queries for various sized screens.</a:t>
            </a:r>
            <a:endParaRPr/>
          </a:p>
        </p:txBody>
      </p:sp>
      <p:sp>
        <p:nvSpPr>
          <p:cNvPr id="1911" name="Google Shape;191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1912" name="Google Shape;1912;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7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Bootstrap Recap</a:t>
            </a:r>
            <a:endParaRPr/>
          </a:p>
        </p:txBody>
      </p:sp>
      <p:sp>
        <p:nvSpPr>
          <p:cNvPr id="1123" name="Google Shape;112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5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
        <p:nvSpPr>
          <p:cNvPr id="1921" name="Google Shape;1921;p150"/>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Viewport</a:t>
            </a:r>
            <a:endParaRPr/>
          </a:p>
          <a:p>
            <a:pPr marL="0" lvl="0" indent="0" algn="l" rtl="0">
              <a:spcBef>
                <a:spcPts val="800"/>
              </a:spcBef>
              <a:spcAft>
                <a:spcPts val="0"/>
              </a:spcAft>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marL="0" lvl="0" indent="0" algn="l" rtl="0">
              <a:spcBef>
                <a:spcPts val="800"/>
              </a:spcBef>
              <a:spcAft>
                <a:spcPts val="800"/>
              </a:spcAft>
              <a:buNone/>
            </a:pPr>
            <a:r>
              <a:rPr lang="en" sz="1800"/>
              <a:t>Notice how the sites’ displays change. </a:t>
            </a:r>
            <a:endParaRPr sz="1800"/>
          </a:p>
        </p:txBody>
      </p:sp>
      <p:sp>
        <p:nvSpPr>
          <p:cNvPr id="1922" name="Google Shape;1922;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dist="19050" dir="5400000" algn="bl" rotWithShape="0">
              <a:srgbClr val="000000">
                <a:alpha val="50000"/>
              </a:srgbClr>
            </a:outerShdw>
          </a:effectLst>
        </p:spPr>
      </p:pic>
      <p:sp>
        <p:nvSpPr>
          <p:cNvPr id="1929" name="Google Shape;1929;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15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936" name="Google Shape;1936;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92</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4706</Words>
  <Application>Microsoft Macintosh PowerPoint</Application>
  <PresentationFormat>On-screen Show (16:9)</PresentationFormat>
  <Paragraphs>711</Paragraphs>
  <Slides>92</Slides>
  <Notes>91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92</vt:i4>
      </vt:variant>
    </vt:vector>
  </HeadingPairs>
  <TitlesOfParts>
    <vt:vector size="102" baseType="lpstr">
      <vt:lpstr>Roboto Medium</vt:lpstr>
      <vt:lpstr>Roboto Thin</vt:lpstr>
      <vt:lpstr>Calibri</vt:lpstr>
      <vt:lpstr>Arial</vt:lpstr>
      <vt:lpstr>Courier New</vt:lpstr>
      <vt:lpstr>Roboto Light</vt:lpstr>
      <vt:lpstr>Inconsolata</vt:lpstr>
      <vt:lpstr>Roboto</vt:lpstr>
      <vt:lpstr>Simple Light</vt:lpstr>
      <vt:lpstr>Unbranded</vt:lpstr>
      <vt:lpstr>Lesson 2.3</vt:lpstr>
      <vt:lpstr>PowerPoint Presentation</vt:lpstr>
      <vt:lpstr>PowerPoint Presentation</vt:lpstr>
      <vt:lpstr>PowerPoint Presentation</vt:lpstr>
      <vt:lpstr>PowerPoint Presentation</vt:lpstr>
      <vt:lpstr>Today’s Class</vt:lpstr>
      <vt:lpstr>Today’s Objectives</vt:lpstr>
      <vt:lpstr>Focus! This stuff is important.</vt:lpstr>
      <vt:lpstr>Bootstrap Recap</vt:lpstr>
      <vt:lpstr>PowerPoint Presentation</vt:lpstr>
      <vt:lpstr>PowerPoint Presentation</vt:lpstr>
      <vt:lpstr>PowerPoint Presentation</vt:lpstr>
      <vt:lpstr>Powered by Bootstrap</vt:lpstr>
      <vt:lpstr>Powered by Bootstrap</vt:lpstr>
      <vt:lpstr>PowerPoint Presentation</vt:lpstr>
      <vt:lpstr>Why Use Bootstrap?</vt:lpstr>
      <vt:lpstr>Why Use Bootstrap? </vt:lpstr>
      <vt:lpstr>Warm-Up Activity: Bootstrap Component  </vt:lpstr>
      <vt:lpstr>Warm-Up Activity: Bootstrap Component</vt:lpstr>
      <vt:lpstr>Next-Phase Bootstrap In the last class, we focused on Bootstrap components (like buttons and tables). Today, we’ll be focusing on using Bootstrap to  build layouts. </vt:lpstr>
      <vt:lpstr>Sketching / Grid Layouts</vt:lpstr>
      <vt:lpstr>PowerPoint Presentation</vt:lpstr>
      <vt:lpstr>FOCUS! Because in our opinion, these  next two sections are some of  the MOST IMPORTANT ONES  in the ENTIRE program. </vt:lpstr>
      <vt:lpstr>PowerPoint Presentation</vt:lpstr>
      <vt:lpstr>The Importance of Sketches</vt:lpstr>
      <vt:lpstr>Designing with a Grid in Mind</vt:lpstr>
      <vt:lpstr>Facebook’s Grid</vt:lpstr>
      <vt:lpstr>A More Complex Grid</vt:lpstr>
      <vt:lpstr>A More Complex Grid</vt:lpstr>
      <vt:lpstr>Tools for Sketches / Grid Creation</vt:lpstr>
      <vt:lpstr>Rows and Columns Workshop</vt:lpstr>
      <vt:lpstr>Fundamentally, Web Design = Wireframes </vt:lpstr>
      <vt:lpstr>How Many Rows and Columns Do You See?</vt:lpstr>
      <vt:lpstr>Total # of Rows: Six </vt:lpstr>
      <vt:lpstr>Total # of Columns: Different for each row</vt:lpstr>
      <vt:lpstr>You Try!</vt:lpstr>
      <vt:lpstr>Level Up!</vt:lpstr>
      <vt:lpstr>How Many Rows and Columns?</vt:lpstr>
      <vt:lpstr>Total # of Rows: Four</vt:lpstr>
      <vt:lpstr>Total # of Columns: Different for each row</vt:lpstr>
      <vt:lpstr>Level Up!</vt:lpstr>
      <vt:lpstr>How Many Rows and Columns?</vt:lpstr>
      <vt:lpstr>Total # of Rows: Four</vt:lpstr>
      <vt:lpstr>Total # of Columns: Different for each row</vt:lpstr>
      <vt:lpstr>You Try!</vt:lpstr>
      <vt:lpstr>Level Up!</vt:lpstr>
      <vt:lpstr>How Many Rows and Columns?</vt:lpstr>
      <vt:lpstr>Level Up!</vt:lpstr>
      <vt:lpstr>Total # of Rows: Four</vt:lpstr>
      <vt:lpstr>Total # of Column: Different for each row </vt:lpstr>
      <vt:lpstr>Total # of Sub-Rows: Four</vt:lpstr>
      <vt:lpstr>Total # of Sub-Columns: Two</vt:lpstr>
      <vt:lpstr>You Try!</vt:lpstr>
      <vt:lpstr>You Made It!</vt:lpstr>
      <vt:lpstr>Grid Design with Bootstrap</vt:lpstr>
      <vt:lpstr>Warning This is a fairly tricky but VERY IMPORTANT topic. </vt:lpstr>
      <vt:lpstr>In Bootstrap, all content is organized in rows and columns</vt:lpstr>
      <vt:lpstr>Bootstrap Grids</vt:lpstr>
      <vt:lpstr>Bootstrap Grids</vt:lpstr>
      <vt:lpstr>Defining Columns</vt:lpstr>
      <vt:lpstr>BS4 Grid System</vt:lpstr>
      <vt:lpstr>Group Activity (2 people):  Containers, Rows, Columns Discussion  </vt:lpstr>
      <vt:lpstr>Group Activity: Discuss Containers, Rows, and Columns</vt:lpstr>
      <vt:lpstr>Coding Grids</vt:lpstr>
      <vt:lpstr>Coding Grids</vt:lpstr>
      <vt:lpstr>Bootstrap Grid</vt:lpstr>
      <vt:lpstr>Bootstrap Grid</vt:lpstr>
      <vt:lpstr>Defining Containers</vt:lpstr>
      <vt:lpstr>Defining Rows</vt:lpstr>
      <vt:lpstr>Defining Columns</vt:lpstr>
      <vt:lpstr>Activity:  Text Layout</vt:lpstr>
      <vt:lpstr>Activity: Text Layout </vt:lpstr>
      <vt:lpstr>Your Turn</vt:lpstr>
      <vt:lpstr>Building Bootstrap Layouts</vt:lpstr>
      <vt:lpstr>Bootstrap Wireframe Layout </vt:lpstr>
      <vt:lpstr>30 minutes</vt:lpstr>
      <vt:lpstr>Challenge: Bootstrap Wireframe</vt:lpstr>
      <vt:lpstr>Challenge: Bootstrap Wireframe</vt:lpstr>
      <vt:lpstr>Common Questions </vt:lpstr>
      <vt:lpstr>PowerPoint Presentation</vt:lpstr>
      <vt:lpstr>Mobile Responsiveness (HW)</vt:lpstr>
      <vt:lpstr>Pay Attention! This next section matters a lot for your homework. </vt:lpstr>
      <vt:lpstr>Media Queries</vt:lpstr>
      <vt:lpstr>Media Queries</vt:lpstr>
      <vt:lpstr>Activity: Explain Media Queries</vt:lpstr>
      <vt:lpstr>Activity: Build Media Query   (Follow the steps sent to you via Slack)  </vt:lpstr>
      <vt:lpstr>Viewport </vt:lpstr>
      <vt:lpstr>Viewport </vt:lpstr>
      <vt:lpstr>Viewport Inclusion</vt:lpstr>
      <vt:lpstr>5 minutes</vt:lpstr>
      <vt:lpstr>PowerPoint Presentation</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2.3</dc:title>
  <cp:lastModifiedBy>Danyal Khalid</cp:lastModifiedBy>
  <cp:revision>3</cp:revision>
  <dcterms:modified xsi:type="dcterms:W3CDTF">2020-03-06T16:48:36Z</dcterms:modified>
</cp:coreProperties>
</file>